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68"/>
  </p:notesMasterIdLst>
  <p:handoutMasterIdLst>
    <p:handoutMasterId r:id="rId69"/>
  </p:handoutMasterIdLst>
  <p:sldIdLst>
    <p:sldId id="289" r:id="rId5"/>
    <p:sldId id="288" r:id="rId6"/>
    <p:sldId id="276" r:id="rId7"/>
    <p:sldId id="283" r:id="rId8"/>
    <p:sldId id="291" r:id="rId9"/>
    <p:sldId id="290"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7" r:id="rId23"/>
    <p:sldId id="350" r:id="rId24"/>
    <p:sldId id="306" r:id="rId25"/>
    <p:sldId id="331" r:id="rId26"/>
    <p:sldId id="304" r:id="rId27"/>
    <p:sldId id="305" r:id="rId28"/>
    <p:sldId id="335" r:id="rId29"/>
    <p:sldId id="339" r:id="rId30"/>
    <p:sldId id="340" r:id="rId31"/>
    <p:sldId id="342" r:id="rId32"/>
    <p:sldId id="343" r:id="rId33"/>
    <p:sldId id="344" r:id="rId34"/>
    <p:sldId id="345" r:id="rId35"/>
    <p:sldId id="346" r:id="rId36"/>
    <p:sldId id="347" r:id="rId37"/>
    <p:sldId id="348" r:id="rId38"/>
    <p:sldId id="308" r:id="rId39"/>
    <p:sldId id="309" r:id="rId40"/>
    <p:sldId id="310" r:id="rId41"/>
    <p:sldId id="311" r:id="rId42"/>
    <p:sldId id="313" r:id="rId43"/>
    <p:sldId id="314" r:id="rId44"/>
    <p:sldId id="315" r:id="rId45"/>
    <p:sldId id="332" r:id="rId46"/>
    <p:sldId id="316" r:id="rId47"/>
    <p:sldId id="317" r:id="rId48"/>
    <p:sldId id="318" r:id="rId49"/>
    <p:sldId id="319" r:id="rId50"/>
    <p:sldId id="320" r:id="rId51"/>
    <p:sldId id="321" r:id="rId52"/>
    <p:sldId id="322" r:id="rId53"/>
    <p:sldId id="323" r:id="rId54"/>
    <p:sldId id="325" r:id="rId55"/>
    <p:sldId id="326" r:id="rId56"/>
    <p:sldId id="324" r:id="rId57"/>
    <p:sldId id="327" r:id="rId58"/>
    <p:sldId id="328" r:id="rId59"/>
    <p:sldId id="329" r:id="rId60"/>
    <p:sldId id="330" r:id="rId61"/>
    <p:sldId id="333" r:id="rId62"/>
    <p:sldId id="334" r:id="rId63"/>
    <p:sldId id="336" r:id="rId64"/>
    <p:sldId id="337" r:id="rId65"/>
    <p:sldId id="341" r:id="rId66"/>
    <p:sldId id="26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C588D-0276-0B84-26F8-E0FEBEF3F01A}" v="7" dt="2024-12-30T22:03:53.794"/>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6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Hai Duong 20235492" userId="S::duong.nh235492@sis.hust.edu.vn::d2666c0d-8fe6-4945-8dc0-829ade39d94d" providerId="AD" clId="Web-{108C588D-0276-0B84-26F8-E0FEBEF3F01A}"/>
    <pc:docChg chg="modSld">
      <pc:chgData name="Nguyen Hai Duong 20235492" userId="S::duong.nh235492@sis.hust.edu.vn::d2666c0d-8fe6-4945-8dc0-829ade39d94d" providerId="AD" clId="Web-{108C588D-0276-0B84-26F8-E0FEBEF3F01A}" dt="2024-12-30T22:03:50.623" v="3" actId="1076"/>
      <pc:docMkLst>
        <pc:docMk/>
      </pc:docMkLst>
      <pc:sldChg chg="modSp">
        <pc:chgData name="Nguyen Hai Duong 20235492" userId="S::duong.nh235492@sis.hust.edu.vn::d2666c0d-8fe6-4945-8dc0-829ade39d94d" providerId="AD" clId="Web-{108C588D-0276-0B84-26F8-E0FEBEF3F01A}" dt="2024-12-30T22:03:50.623" v="3" actId="1076"/>
        <pc:sldMkLst>
          <pc:docMk/>
          <pc:sldMk cId="3735653342" sldId="343"/>
        </pc:sldMkLst>
        <pc:picChg chg="mod">
          <ac:chgData name="Nguyen Hai Duong 20235492" userId="S::duong.nh235492@sis.hust.edu.vn::d2666c0d-8fe6-4945-8dc0-829ade39d94d" providerId="AD" clId="Web-{108C588D-0276-0B84-26F8-E0FEBEF3F01A}" dt="2024-12-30T22:03:50.623" v="3" actId="1076"/>
          <ac:picMkLst>
            <pc:docMk/>
            <pc:sldMk cId="3735653342" sldId="343"/>
            <ac:picMk id="13" creationId="{6BDD2ED0-0AC4-9A33-DD53-3A3236B445B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12/30/2024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12/30/2024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21</a:t>
            </a:fld>
            <a:endParaRPr lang="en-US"/>
          </a:p>
        </p:txBody>
      </p:sp>
    </p:spTree>
    <p:extLst>
      <p:ext uri="{BB962C8B-B14F-4D97-AF65-F5344CB8AC3E}">
        <p14:creationId xmlns:p14="http://schemas.microsoft.com/office/powerpoint/2010/main" val="366591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22</a:t>
            </a:fld>
            <a:endParaRPr lang="en-US"/>
          </a:p>
        </p:txBody>
      </p:sp>
    </p:spTree>
    <p:extLst>
      <p:ext uri="{BB962C8B-B14F-4D97-AF65-F5344CB8AC3E}">
        <p14:creationId xmlns:p14="http://schemas.microsoft.com/office/powerpoint/2010/main" val="2532565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23</a:t>
            </a:fld>
            <a:endParaRPr lang="en-US"/>
          </a:p>
        </p:txBody>
      </p:sp>
    </p:spTree>
    <p:extLst>
      <p:ext uri="{BB962C8B-B14F-4D97-AF65-F5344CB8AC3E}">
        <p14:creationId xmlns:p14="http://schemas.microsoft.com/office/powerpoint/2010/main" val="219573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30</a:t>
            </a:fld>
            <a:endParaRPr lang="en-US"/>
          </a:p>
        </p:txBody>
      </p:sp>
    </p:spTree>
    <p:extLst>
      <p:ext uri="{BB962C8B-B14F-4D97-AF65-F5344CB8AC3E}">
        <p14:creationId xmlns:p14="http://schemas.microsoft.com/office/powerpoint/2010/main" val="1133237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63</a:t>
            </a:fld>
            <a:endParaRPr lang="en-US"/>
          </a:p>
        </p:txBody>
      </p:sp>
    </p:spTree>
    <p:extLst>
      <p:ext uri="{BB962C8B-B14F-4D97-AF65-F5344CB8AC3E}">
        <p14:creationId xmlns:p14="http://schemas.microsoft.com/office/powerpoint/2010/main" val="297441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12/30/2024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12/30/2024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90" r:id="rId16"/>
    <p:sldLayoutId id="2147483691" r:id="rId17"/>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www.kaggle.com/c/house-prices-advanced-regression-technique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house-prices-advanced-regression-techniques/data?select=train.csv" TargetMode="External"/><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hyperlink" Target="https://www.kaggle.com/c/house-prices-advanced-regression-techniques/data?select=test.csv"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857468" y="486137"/>
            <a:ext cx="5427584" cy="1799863"/>
          </a:xfrm>
        </p:spPr>
        <p:txBody>
          <a:bodyPr/>
          <a:lstStyle/>
          <a:p>
            <a:r>
              <a:rPr lang="en-US"/>
              <a:t>HOUSING PRICE PREDICTION</a:t>
            </a:r>
          </a:p>
        </p:txBody>
      </p:sp>
      <p:pic>
        <p:nvPicPr>
          <p:cNvPr id="7" name="Picture Placeholder 6" descr="Looking up view of a city with skyscrapers">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2" r="72"/>
          <a:stretch/>
        </p:blipFill>
        <p:spPr/>
      </p:pic>
      <p:sp>
        <p:nvSpPr>
          <p:cNvPr id="3" name="TextBox 2">
            <a:extLst>
              <a:ext uri="{FF2B5EF4-FFF2-40B4-BE49-F238E27FC236}">
                <a16:creationId xmlns:a16="http://schemas.microsoft.com/office/drawing/2014/main" id="{7C917516-C535-9CEC-5553-085DE04A627E}"/>
              </a:ext>
            </a:extLst>
          </p:cNvPr>
          <p:cNvSpPr txBox="1"/>
          <p:nvPr/>
        </p:nvSpPr>
        <p:spPr>
          <a:xfrm>
            <a:off x="1241571" y="2567031"/>
            <a:ext cx="3624044" cy="369332"/>
          </a:xfrm>
          <a:prstGeom prst="rect">
            <a:avLst/>
          </a:prstGeom>
          <a:noFill/>
        </p:spPr>
        <p:txBody>
          <a:bodyPr wrap="square" rtlCol="0">
            <a:spAutoFit/>
          </a:bodyPr>
          <a:lstStyle/>
          <a:p>
            <a:r>
              <a:rPr lang="en-US"/>
              <a:t>	       Group 9</a:t>
            </a:r>
          </a:p>
        </p:txBody>
      </p:sp>
      <p:sp>
        <p:nvSpPr>
          <p:cNvPr id="4" name="TextBox 3">
            <a:extLst>
              <a:ext uri="{FF2B5EF4-FFF2-40B4-BE49-F238E27FC236}">
                <a16:creationId xmlns:a16="http://schemas.microsoft.com/office/drawing/2014/main" id="{BC820088-01A8-1996-337D-122ABFBB1127}"/>
              </a:ext>
            </a:extLst>
          </p:cNvPr>
          <p:cNvSpPr txBox="1"/>
          <p:nvPr/>
        </p:nvSpPr>
        <p:spPr>
          <a:xfrm>
            <a:off x="1317072" y="3154261"/>
            <a:ext cx="4530719" cy="2126864"/>
          </a:xfrm>
          <a:prstGeom prst="rect">
            <a:avLst/>
          </a:prstGeom>
          <a:noFill/>
        </p:spPr>
        <p:txBody>
          <a:bodyPr wrap="square" lIns="91440" tIns="45720" rIns="91440" bIns="45720" rtlCol="0" anchor="t">
            <a:spAutoFit/>
          </a:bodyPr>
          <a:lstStyle/>
          <a:p>
            <a:pPr marL="285750" indent="-285750">
              <a:lnSpc>
                <a:spcPct val="150000"/>
              </a:lnSpc>
              <a:buFontTx/>
              <a:buChar char="-"/>
            </a:pPr>
            <a:r>
              <a:rPr lang="en-US">
                <a:latin typeface="Calibri"/>
                <a:ea typeface="Calibri"/>
                <a:cs typeface="Calibri"/>
              </a:rPr>
              <a:t>Khúc Ngọc Nam : 20230086</a:t>
            </a:r>
            <a:endParaRPr lang="en-US"/>
          </a:p>
          <a:p>
            <a:pPr marL="285750" indent="-285750">
              <a:lnSpc>
                <a:spcPct val="150000"/>
              </a:lnSpc>
              <a:buFontTx/>
              <a:buChar char="-"/>
            </a:pPr>
            <a:r>
              <a:rPr lang="en-US">
                <a:latin typeface="Calibri"/>
                <a:ea typeface="Calibri"/>
                <a:cs typeface="Calibri"/>
              </a:rPr>
              <a:t>Lê Trung Dũng : 20235489</a:t>
            </a:r>
          </a:p>
          <a:p>
            <a:pPr marL="285750" indent="-285750">
              <a:lnSpc>
                <a:spcPct val="150000"/>
              </a:lnSpc>
              <a:buFontTx/>
              <a:buChar char="-"/>
            </a:pPr>
            <a:r>
              <a:rPr lang="en-US">
                <a:latin typeface="Calibri"/>
                <a:ea typeface="Calibri"/>
                <a:cs typeface="Calibri"/>
              </a:rPr>
              <a:t>Nguyễn Vương Trung Hiếu : 20235496</a:t>
            </a:r>
          </a:p>
          <a:p>
            <a:pPr marL="285750" indent="-285750">
              <a:lnSpc>
                <a:spcPct val="150000"/>
              </a:lnSpc>
              <a:buFontTx/>
              <a:buChar char="-"/>
            </a:pPr>
            <a:r>
              <a:rPr lang="en-US">
                <a:latin typeface="Calibri"/>
                <a:ea typeface="Calibri"/>
                <a:cs typeface="Calibri"/>
              </a:rPr>
              <a:t>Nguyễn Hải Dương : 20235492</a:t>
            </a:r>
          </a:p>
          <a:p>
            <a:pPr marL="285750" indent="-285750">
              <a:lnSpc>
                <a:spcPct val="150000"/>
              </a:lnSpc>
              <a:buFontTx/>
              <a:buChar char="-"/>
            </a:pPr>
            <a:r>
              <a:rPr lang="en-US">
                <a:latin typeface="Calibri"/>
                <a:ea typeface="Calibri"/>
                <a:cs typeface="Calibri"/>
              </a:rPr>
              <a:t>Thành </a:t>
            </a:r>
            <a:r>
              <a:rPr lang="en-US" err="1">
                <a:latin typeface="Calibri"/>
                <a:ea typeface="Calibri"/>
                <a:cs typeface="Calibri"/>
              </a:rPr>
              <a:t>Hựu</a:t>
            </a:r>
            <a:r>
              <a:rPr lang="en-US">
                <a:latin typeface="Calibri"/>
                <a:ea typeface="Calibri"/>
                <a:cs typeface="Calibri"/>
              </a:rPr>
              <a:t> Đạt : 20235909</a:t>
            </a:r>
          </a:p>
        </p:txBody>
      </p:sp>
    </p:spTree>
    <p:extLst>
      <p:ext uri="{BB962C8B-B14F-4D97-AF65-F5344CB8AC3E}">
        <p14:creationId xmlns:p14="http://schemas.microsoft.com/office/powerpoint/2010/main" val="3078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4" name="Straight Connector 10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18" name="Rectangle 117">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C963BE-9BA1-ACB7-7867-BB4C72A0B646}"/>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endParaRPr lang="en-US" sz="4000"/>
          </a:p>
        </p:txBody>
      </p:sp>
      <p:sp>
        <p:nvSpPr>
          <p:cNvPr id="3" name="Subtitle 2">
            <a:extLst>
              <a:ext uri="{FF2B5EF4-FFF2-40B4-BE49-F238E27FC236}">
                <a16:creationId xmlns:a16="http://schemas.microsoft.com/office/drawing/2014/main" id="{3D4F1DF0-EC8C-BB42-3B36-9576425B6F3B}"/>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r>
              <a:rPr lang="en-US" sz="1600" spc="300">
                <a:solidFill>
                  <a:schemeClr val="tx2"/>
                </a:solidFill>
              </a:rPr>
              <a:t>Detect and deal with noise for numerical features</a:t>
            </a:r>
          </a:p>
        </p:txBody>
      </p:sp>
      <p:cxnSp>
        <p:nvCxnSpPr>
          <p:cNvPr id="124" name="Straight Connector 123">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omputer&#10;&#10;Description automatically generated">
            <a:extLst>
              <a:ext uri="{FF2B5EF4-FFF2-40B4-BE49-F238E27FC236}">
                <a16:creationId xmlns:a16="http://schemas.microsoft.com/office/drawing/2014/main" id="{0160920F-5BF3-B94B-CBA9-54B42CDEC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841" y="533400"/>
            <a:ext cx="9420317" cy="3721025"/>
          </a:xfrm>
          <a:prstGeom prst="rect">
            <a:avLst/>
          </a:prstGeom>
        </p:spPr>
      </p:pic>
    </p:spTree>
    <p:extLst>
      <p:ext uri="{BB962C8B-B14F-4D97-AF65-F5344CB8AC3E}">
        <p14:creationId xmlns:p14="http://schemas.microsoft.com/office/powerpoint/2010/main" val="119330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C743E-7070-DEFA-478F-C0DB4D71AE2C}"/>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endParaRPr lang="en-US" sz="4000"/>
          </a:p>
        </p:txBody>
      </p:sp>
      <p:sp>
        <p:nvSpPr>
          <p:cNvPr id="3" name="Subtitle 2">
            <a:extLst>
              <a:ext uri="{FF2B5EF4-FFF2-40B4-BE49-F238E27FC236}">
                <a16:creationId xmlns:a16="http://schemas.microsoft.com/office/drawing/2014/main" id="{4FA1C25A-800D-C9DB-960A-0F300D67C031}"/>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r>
              <a:rPr lang="en-US" sz="1600" spc="300">
                <a:solidFill>
                  <a:schemeClr val="tx2"/>
                </a:solidFill>
              </a:rPr>
              <a:t>Identify and handle missing data</a:t>
            </a:r>
          </a:p>
        </p:txBody>
      </p:sp>
      <p:cxnSp>
        <p:nvCxnSpPr>
          <p:cNvPr id="62" name="Straight Connector 61">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F20E714E-B505-AA26-C3A1-4FFBABCE9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608" y="533400"/>
            <a:ext cx="9244783" cy="3721025"/>
          </a:xfrm>
          <a:prstGeom prst="rect">
            <a:avLst/>
          </a:prstGeom>
        </p:spPr>
      </p:pic>
    </p:spTree>
    <p:extLst>
      <p:ext uri="{BB962C8B-B14F-4D97-AF65-F5344CB8AC3E}">
        <p14:creationId xmlns:p14="http://schemas.microsoft.com/office/powerpoint/2010/main" val="1847900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7" name="Rectangle 86">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B02D14-B005-C988-BF5C-5CCEC5A7C5A0}"/>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endParaRPr lang="en-US" sz="4000"/>
          </a:p>
        </p:txBody>
      </p:sp>
      <p:sp>
        <p:nvSpPr>
          <p:cNvPr id="3" name="Subtitle 2">
            <a:extLst>
              <a:ext uri="{FF2B5EF4-FFF2-40B4-BE49-F238E27FC236}">
                <a16:creationId xmlns:a16="http://schemas.microsoft.com/office/drawing/2014/main" id="{5321963B-E290-7B0A-16EE-496A3EE885E4}"/>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r>
              <a:rPr lang="en-US" sz="1600" spc="300">
                <a:solidFill>
                  <a:schemeClr val="tx2"/>
                </a:solidFill>
              </a:rPr>
              <a:t>Detect and deal with noise for categorical features</a:t>
            </a:r>
          </a:p>
        </p:txBody>
      </p:sp>
      <p:cxnSp>
        <p:nvCxnSpPr>
          <p:cNvPr id="93" name="Straight Connector 92">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omputer&#10;&#10;Description automatically generated">
            <a:extLst>
              <a:ext uri="{FF2B5EF4-FFF2-40B4-BE49-F238E27FC236}">
                <a16:creationId xmlns:a16="http://schemas.microsoft.com/office/drawing/2014/main" id="{B44822EE-6BF0-BBDE-6FF1-87B9B4F26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682" y="533400"/>
            <a:ext cx="8912635" cy="3721025"/>
          </a:xfrm>
          <a:prstGeom prst="rect">
            <a:avLst/>
          </a:prstGeom>
        </p:spPr>
      </p:pic>
    </p:spTree>
    <p:extLst>
      <p:ext uri="{BB962C8B-B14F-4D97-AF65-F5344CB8AC3E}">
        <p14:creationId xmlns:p14="http://schemas.microsoft.com/office/powerpoint/2010/main" val="3192940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yellow house and graph&#10;&#10;Description automatically generated">
            <a:extLst>
              <a:ext uri="{FF2B5EF4-FFF2-40B4-BE49-F238E27FC236}">
                <a16:creationId xmlns:a16="http://schemas.microsoft.com/office/drawing/2014/main" id="{D16AE530-FC7B-6E96-BA5A-76C93FC1805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885" b="6365"/>
          <a:stretch/>
        </p:blipFill>
        <p:spPr>
          <a:xfrm>
            <a:off x="20" y="10"/>
            <a:ext cx="12191979" cy="6857989"/>
          </a:xfrm>
          <a:prstGeom prst="rect">
            <a:avLst/>
          </a:prstGeom>
        </p:spPr>
      </p:pic>
      <p:sp>
        <p:nvSpPr>
          <p:cNvPr id="27" name="Rectangle 26">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700F4-210F-6FC5-1B00-AC4BDBD98566}"/>
              </a:ext>
            </a:extLst>
          </p:cNvPr>
          <p:cNvSpPr>
            <a:spLocks noGrp="1"/>
          </p:cNvSpPr>
          <p:nvPr>
            <p:ph type="ctrTitle"/>
          </p:nvPr>
        </p:nvSpPr>
        <p:spPr>
          <a:xfrm>
            <a:off x="1104900" y="871538"/>
            <a:ext cx="6515100" cy="3202921"/>
          </a:xfrm>
        </p:spPr>
        <p:txBody>
          <a:bodyPr vert="horz" lIns="91440" tIns="45720" rIns="91440" bIns="45720" rtlCol="0" anchor="b">
            <a:normAutofit/>
          </a:bodyPr>
          <a:lstStyle/>
          <a:p>
            <a:r>
              <a:rPr lang="en-US" sz="6600" i="1" kern="1200" cap="all" baseline="0">
                <a:solidFill>
                  <a:srgbClr val="FFFFFF"/>
                </a:solidFill>
                <a:latin typeface="+mj-lt"/>
                <a:ea typeface="+mj-ea"/>
                <a:cs typeface="+mj-cs"/>
              </a:rPr>
              <a:t>2. Remodel the dataset</a:t>
            </a:r>
          </a:p>
        </p:txBody>
      </p:sp>
      <p:sp>
        <p:nvSpPr>
          <p:cNvPr id="3" name="Subtitle 2">
            <a:extLst>
              <a:ext uri="{FF2B5EF4-FFF2-40B4-BE49-F238E27FC236}">
                <a16:creationId xmlns:a16="http://schemas.microsoft.com/office/drawing/2014/main" id="{3034D429-8811-601C-42A3-38553D66219B}"/>
              </a:ext>
            </a:extLst>
          </p:cNvPr>
          <p:cNvSpPr>
            <a:spLocks noGrp="1"/>
          </p:cNvSpPr>
          <p:nvPr>
            <p:ph type="subTitle" idx="1"/>
          </p:nvPr>
        </p:nvSpPr>
        <p:spPr>
          <a:xfrm>
            <a:off x="1104900" y="4464424"/>
            <a:ext cx="5208493" cy="1057834"/>
          </a:xfrm>
        </p:spPr>
        <p:txBody>
          <a:bodyPr vert="horz" lIns="91440" tIns="45720" rIns="91440" bIns="45720" rtlCol="0">
            <a:normAutofit/>
          </a:bodyPr>
          <a:lstStyle/>
          <a:p>
            <a:pPr>
              <a:lnSpc>
                <a:spcPct val="120000"/>
              </a:lnSpc>
            </a:pPr>
            <a:endParaRPr lang="en-US" spc="300">
              <a:solidFill>
                <a:srgbClr val="FFFFFF"/>
              </a:solidFill>
            </a:endParaRPr>
          </a:p>
        </p:txBody>
      </p:sp>
      <p:cxnSp>
        <p:nvCxnSpPr>
          <p:cNvPr id="29" name="Straight Connector 28">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797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1469B-0D5A-C055-AA30-CE45BF6C2D86}"/>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endParaRPr lang="en-US" sz="4000"/>
          </a:p>
        </p:txBody>
      </p:sp>
      <p:sp>
        <p:nvSpPr>
          <p:cNvPr id="3" name="Subtitle 2">
            <a:extLst>
              <a:ext uri="{FF2B5EF4-FFF2-40B4-BE49-F238E27FC236}">
                <a16:creationId xmlns:a16="http://schemas.microsoft.com/office/drawing/2014/main" id="{C1A0CB1A-BE3A-1230-8489-3AF0881BA304}"/>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r>
              <a:rPr lang="en-US" sz="1600" spc="300">
                <a:solidFill>
                  <a:schemeClr val="tx2"/>
                </a:solidFill>
              </a:rPr>
              <a:t>Replace some columns by the relation of other columns</a:t>
            </a:r>
          </a:p>
        </p:txBody>
      </p:sp>
      <p:cxnSp>
        <p:nvCxnSpPr>
          <p:cNvPr id="62" name="Straight Connector 61">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 program&#10;&#10;Description automatically generated">
            <a:extLst>
              <a:ext uri="{FF2B5EF4-FFF2-40B4-BE49-F238E27FC236}">
                <a16:creationId xmlns:a16="http://schemas.microsoft.com/office/drawing/2014/main" id="{77724E72-85FF-1BDB-6860-59983EA60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120" y="533400"/>
            <a:ext cx="10481759" cy="3721025"/>
          </a:xfrm>
          <a:prstGeom prst="rect">
            <a:avLst/>
          </a:prstGeom>
        </p:spPr>
      </p:pic>
    </p:spTree>
    <p:extLst>
      <p:ext uri="{BB962C8B-B14F-4D97-AF65-F5344CB8AC3E}">
        <p14:creationId xmlns:p14="http://schemas.microsoft.com/office/powerpoint/2010/main" val="139606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9E928-30D0-0129-50CD-6DE99AC22FF9}"/>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endParaRPr lang="en-US" sz="4000"/>
          </a:p>
        </p:txBody>
      </p:sp>
      <p:sp>
        <p:nvSpPr>
          <p:cNvPr id="3" name="Subtitle 2">
            <a:extLst>
              <a:ext uri="{FF2B5EF4-FFF2-40B4-BE49-F238E27FC236}">
                <a16:creationId xmlns:a16="http://schemas.microsoft.com/office/drawing/2014/main" id="{5151D272-38FE-CB63-68DB-5AC413024B6E}"/>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10000"/>
              </a:lnSpc>
            </a:pPr>
            <a:r>
              <a:rPr lang="en-US" sz="1200" spc="300">
                <a:solidFill>
                  <a:schemeClr val="tx2"/>
                </a:solidFill>
              </a:rPr>
              <a:t>Use correlation matrix to show the correlation between the features and the label</a:t>
            </a:r>
          </a:p>
        </p:txBody>
      </p:sp>
      <p:cxnSp>
        <p:nvCxnSpPr>
          <p:cNvPr id="62" name="Straight Connector 61">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colorful squares with red and blue squares&#10;&#10;Description automatically generated with medium confidence">
            <a:extLst>
              <a:ext uri="{FF2B5EF4-FFF2-40B4-BE49-F238E27FC236}">
                <a16:creationId xmlns:a16="http://schemas.microsoft.com/office/drawing/2014/main" id="{D79A7408-EC69-863E-5D4D-4562C78B2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844" y="0"/>
            <a:ext cx="7573097" cy="4827850"/>
          </a:xfrm>
          <a:prstGeom prst="rect">
            <a:avLst/>
          </a:prstGeom>
        </p:spPr>
      </p:pic>
    </p:spTree>
    <p:extLst>
      <p:ext uri="{BB962C8B-B14F-4D97-AF65-F5344CB8AC3E}">
        <p14:creationId xmlns:p14="http://schemas.microsoft.com/office/powerpoint/2010/main" val="84763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6" name="Straight Connector 9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3" name="Rectangle 102">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graph of blue bars&#10;&#10;Description automatically generated">
            <a:extLst>
              <a:ext uri="{FF2B5EF4-FFF2-40B4-BE49-F238E27FC236}">
                <a16:creationId xmlns:a16="http://schemas.microsoft.com/office/drawing/2014/main" id="{FE2D2949-F17A-E856-4452-FA2D94B9E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33400"/>
            <a:ext cx="5562600" cy="4199762"/>
          </a:xfrm>
          <a:prstGeom prst="rect">
            <a:avLst/>
          </a:prstGeom>
        </p:spPr>
      </p:pic>
      <p:sp>
        <p:nvSpPr>
          <p:cNvPr id="6" name="Title 5">
            <a:extLst>
              <a:ext uri="{FF2B5EF4-FFF2-40B4-BE49-F238E27FC236}">
                <a16:creationId xmlns:a16="http://schemas.microsoft.com/office/drawing/2014/main" id="{FC06B2CA-8795-214B-E46D-29028793AAD6}"/>
              </a:ext>
            </a:extLst>
          </p:cNvPr>
          <p:cNvSpPr>
            <a:spLocks noGrp="1"/>
          </p:cNvSpPr>
          <p:nvPr>
            <p:ph type="ctrTitle"/>
          </p:nvPr>
        </p:nvSpPr>
        <p:spPr>
          <a:xfrm>
            <a:off x="676592" y="2499360"/>
            <a:ext cx="4744086" cy="1881792"/>
          </a:xfrm>
        </p:spPr>
        <p:txBody>
          <a:bodyPr/>
          <a:lstStyle/>
          <a:p>
            <a:r>
              <a:rPr lang="en-US" sz="4000" b="1" i="0">
                <a:latin typeface="Walbaum Display Light"/>
              </a:rPr>
              <a:t>Distribution of housing price using normal distribution</a:t>
            </a:r>
            <a:endParaRPr lang="en-US" sz="4000" i="0">
              <a:solidFill>
                <a:srgbClr val="000000"/>
              </a:solidFill>
              <a:latin typeface="Walbaum Display Light"/>
            </a:endParaRPr>
          </a:p>
          <a:p>
            <a:endParaRPr lang="en-US" sz="1800" b="1" i="0">
              <a:solidFill>
                <a:srgbClr val="001E2E"/>
              </a:solidFill>
              <a:latin typeface="Univers Condensed Light"/>
            </a:endParaRPr>
          </a:p>
          <a:p>
            <a:endParaRPr lang="en-US"/>
          </a:p>
        </p:txBody>
      </p:sp>
    </p:spTree>
    <p:extLst>
      <p:ext uri="{BB962C8B-B14F-4D97-AF65-F5344CB8AC3E}">
        <p14:creationId xmlns:p14="http://schemas.microsoft.com/office/powerpoint/2010/main" val="349650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3" name="Straight Connector 6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BC61F-8A34-0174-57FF-B99B17BCB431}"/>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endParaRPr lang="en-US" sz="4000"/>
          </a:p>
        </p:txBody>
      </p:sp>
      <p:sp>
        <p:nvSpPr>
          <p:cNvPr id="3" name="Subtitle 2">
            <a:extLst>
              <a:ext uri="{FF2B5EF4-FFF2-40B4-BE49-F238E27FC236}">
                <a16:creationId xmlns:a16="http://schemas.microsoft.com/office/drawing/2014/main" id="{6306258E-4836-01DF-582F-10E717BED3CB}"/>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r>
              <a:rPr lang="en-US" sz="1600" spc="300">
                <a:solidFill>
                  <a:schemeClr val="tx2"/>
                </a:solidFill>
              </a:rPr>
              <a:t>Classify the column for one-hot encoder and ordinal encoder</a:t>
            </a:r>
          </a:p>
        </p:txBody>
      </p:sp>
      <p:cxnSp>
        <p:nvCxnSpPr>
          <p:cNvPr id="83" name="Straight Connector 82">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 program&#10;&#10;Description automatically generated">
            <a:extLst>
              <a:ext uri="{FF2B5EF4-FFF2-40B4-BE49-F238E27FC236}">
                <a16:creationId xmlns:a16="http://schemas.microsoft.com/office/drawing/2014/main" id="{EE71F257-D1A6-FE0C-5860-95BFEA8A6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613881"/>
            <a:ext cx="11125200" cy="3560063"/>
          </a:xfrm>
          <a:prstGeom prst="rect">
            <a:avLst/>
          </a:prstGeom>
        </p:spPr>
      </p:pic>
    </p:spTree>
    <p:extLst>
      <p:ext uri="{BB962C8B-B14F-4D97-AF65-F5344CB8AC3E}">
        <p14:creationId xmlns:p14="http://schemas.microsoft.com/office/powerpoint/2010/main" val="1151323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64CAD-6055-E80A-72AB-2B9A09345EA8}"/>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endParaRPr lang="en-US" sz="4000"/>
          </a:p>
        </p:txBody>
      </p:sp>
      <p:sp>
        <p:nvSpPr>
          <p:cNvPr id="3" name="Subtitle 2">
            <a:extLst>
              <a:ext uri="{FF2B5EF4-FFF2-40B4-BE49-F238E27FC236}">
                <a16:creationId xmlns:a16="http://schemas.microsoft.com/office/drawing/2014/main" id="{8AD0E562-A58F-6F64-829D-703DCE7DB1E9}"/>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r>
              <a:rPr lang="en-US" sz="1600" spc="300">
                <a:solidFill>
                  <a:schemeClr val="tx2"/>
                </a:solidFill>
              </a:rPr>
              <a:t>Preprocessing the dataset and get ready to train the model</a:t>
            </a:r>
          </a:p>
        </p:txBody>
      </p:sp>
      <p:cxnSp>
        <p:nvCxnSpPr>
          <p:cNvPr id="62" name="Straight Connector 61">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5A0AD94C-0662-CD64-5903-03E7E77A9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18717"/>
            <a:ext cx="12192001" cy="2174850"/>
          </a:xfrm>
          <a:prstGeom prst="rect">
            <a:avLst/>
          </a:prstGeom>
        </p:spPr>
      </p:pic>
    </p:spTree>
    <p:extLst>
      <p:ext uri="{BB962C8B-B14F-4D97-AF65-F5344CB8AC3E}">
        <p14:creationId xmlns:p14="http://schemas.microsoft.com/office/powerpoint/2010/main" val="420656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yellow house and graph&#10;&#10;Description automatically generated">
            <a:extLst>
              <a:ext uri="{FF2B5EF4-FFF2-40B4-BE49-F238E27FC236}">
                <a16:creationId xmlns:a16="http://schemas.microsoft.com/office/drawing/2014/main" id="{B5C93179-7426-84A0-5517-EA8ECAD2AFD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885" b="6365"/>
          <a:stretch/>
        </p:blipFill>
        <p:spPr>
          <a:xfrm>
            <a:off x="-1154" y="10"/>
            <a:ext cx="12192000" cy="6857990"/>
          </a:xfrm>
          <a:prstGeom prst="rect">
            <a:avLst/>
          </a:prstGeom>
        </p:spPr>
      </p:pic>
      <p:sp>
        <p:nvSpPr>
          <p:cNvPr id="62" name="Rectangle 61">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6F9944-EC01-D6BD-4243-58BF0833EC9B}"/>
              </a:ext>
            </a:extLst>
          </p:cNvPr>
          <p:cNvSpPr>
            <a:spLocks noGrp="1"/>
          </p:cNvSpPr>
          <p:nvPr>
            <p:ph type="ctrTitle"/>
          </p:nvPr>
        </p:nvSpPr>
        <p:spPr>
          <a:xfrm>
            <a:off x="1522846" y="1264024"/>
            <a:ext cx="9144000" cy="2611940"/>
          </a:xfrm>
        </p:spPr>
        <p:txBody>
          <a:bodyPr vert="horz" lIns="91440" tIns="45720" rIns="91440" bIns="45720" rtlCol="0" anchor="b">
            <a:normAutofit/>
          </a:bodyPr>
          <a:lstStyle/>
          <a:p>
            <a:pPr algn="ctr"/>
            <a:r>
              <a:rPr lang="en-US" sz="5400" i="1" kern="1200" cap="all" baseline="0">
                <a:solidFill>
                  <a:srgbClr val="FFFFFF"/>
                </a:solidFill>
                <a:latin typeface="+mj-lt"/>
                <a:ea typeface="+mj-ea"/>
                <a:cs typeface="+mj-cs"/>
              </a:rPr>
              <a:t>Models used in the project</a:t>
            </a:r>
          </a:p>
        </p:txBody>
      </p:sp>
      <p:sp>
        <p:nvSpPr>
          <p:cNvPr id="3" name="Subtitle 2">
            <a:extLst>
              <a:ext uri="{FF2B5EF4-FFF2-40B4-BE49-F238E27FC236}">
                <a16:creationId xmlns:a16="http://schemas.microsoft.com/office/drawing/2014/main" id="{684FE338-5A84-78B9-ABDC-752C43857330}"/>
              </a:ext>
            </a:extLst>
          </p:cNvPr>
          <p:cNvSpPr>
            <a:spLocks noGrp="1"/>
          </p:cNvSpPr>
          <p:nvPr>
            <p:ph type="subTitle" idx="1"/>
          </p:nvPr>
        </p:nvSpPr>
        <p:spPr>
          <a:xfrm>
            <a:off x="2551546" y="4175312"/>
            <a:ext cx="7086601" cy="927848"/>
          </a:xfrm>
        </p:spPr>
        <p:txBody>
          <a:bodyPr vert="horz" lIns="91440" tIns="45720" rIns="91440" bIns="45720" rtlCol="0">
            <a:normAutofit/>
          </a:bodyPr>
          <a:lstStyle/>
          <a:p>
            <a:pPr algn="ctr">
              <a:lnSpc>
                <a:spcPct val="120000"/>
              </a:lnSpc>
            </a:pPr>
            <a:endParaRPr lang="en-US" spc="300">
              <a:solidFill>
                <a:srgbClr val="FFFFFF"/>
              </a:solidFill>
            </a:endParaRPr>
          </a:p>
        </p:txBody>
      </p:sp>
    </p:spTree>
    <p:extLst>
      <p:ext uri="{BB962C8B-B14F-4D97-AF65-F5344CB8AC3E}">
        <p14:creationId xmlns:p14="http://schemas.microsoft.com/office/powerpoint/2010/main" val="239717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r>
              <a:rPr lang="en-US"/>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873719" y="1595392"/>
            <a:ext cx="4478625" cy="3070738"/>
          </a:xfrm>
          <a:noFill/>
        </p:spPr>
        <p:txBody>
          <a:bodyPr anchor="ctr">
            <a:normAutofit/>
          </a:bodyPr>
          <a:lstStyle/>
          <a:p>
            <a:r>
              <a:rPr lang="en-US"/>
              <a:t>+ Executive Summary</a:t>
            </a:r>
          </a:p>
          <a:p>
            <a:r>
              <a:rPr lang="en-US"/>
              <a:t>+ Introduction</a:t>
            </a:r>
          </a:p>
          <a:p>
            <a:r>
              <a:rPr lang="en-US"/>
              <a:t>+ Preprocessing the Data</a:t>
            </a:r>
          </a:p>
          <a:p>
            <a:r>
              <a:rPr lang="en-US"/>
              <a:t>+ Models</a:t>
            </a:r>
          </a:p>
          <a:p>
            <a:r>
              <a:rPr lang="en-US"/>
              <a:t>+ Comparison between models</a:t>
            </a:r>
          </a:p>
        </p:txBody>
      </p:sp>
      <p:pic>
        <p:nvPicPr>
          <p:cNvPr id="25" name="Picture Placeholder 6" descr="A city skyline">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 r="38"/>
          <a:stretch/>
        </p:blipFill>
        <p:spPr/>
      </p:pic>
      <p:sp>
        <p:nvSpPr>
          <p:cNvPr id="5" name="TextBox 4">
            <a:extLst>
              <a:ext uri="{FF2B5EF4-FFF2-40B4-BE49-F238E27FC236}">
                <a16:creationId xmlns:a16="http://schemas.microsoft.com/office/drawing/2014/main" id="{8B369354-AF8B-662C-2576-F792135FE564}"/>
              </a:ext>
            </a:extLst>
          </p:cNvPr>
          <p:cNvSpPr txBox="1"/>
          <p:nvPr/>
        </p:nvSpPr>
        <p:spPr>
          <a:xfrm>
            <a:off x="4625788" y="887505"/>
            <a:ext cx="4087906" cy="707886"/>
          </a:xfrm>
          <a:prstGeom prst="rect">
            <a:avLst/>
          </a:prstGeom>
          <a:noFill/>
        </p:spPr>
        <p:txBody>
          <a:bodyPr wrap="square" rtlCol="0">
            <a:spAutoFit/>
          </a:bodyPr>
          <a:lstStyle/>
          <a:p>
            <a:r>
              <a:rPr lang="en-US" sz="4000"/>
              <a:t>Outline:</a:t>
            </a:r>
          </a:p>
        </p:txBody>
      </p:sp>
    </p:spTree>
    <p:extLst>
      <p:ext uri="{BB962C8B-B14F-4D97-AF65-F5344CB8AC3E}">
        <p14:creationId xmlns:p14="http://schemas.microsoft.com/office/powerpoint/2010/main" val="1038351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1518-1AB2-1505-C32F-5555E662D64A}"/>
              </a:ext>
            </a:extLst>
          </p:cNvPr>
          <p:cNvSpPr>
            <a:spLocks noGrp="1"/>
          </p:cNvSpPr>
          <p:nvPr>
            <p:ph type="title"/>
          </p:nvPr>
        </p:nvSpPr>
        <p:spPr>
          <a:xfrm>
            <a:off x="3126" y="758874"/>
            <a:ext cx="12182646" cy="1188720"/>
          </a:xfrm>
        </p:spPr>
        <p:txBody>
          <a:bodyPr vert="horz" lIns="91440" tIns="45720" rIns="91440" bIns="45720" rtlCol="0" anchor="ctr">
            <a:noAutofit/>
          </a:bodyPr>
          <a:lstStyle/>
          <a:p>
            <a:pPr algn="ctr"/>
            <a:r>
              <a:rPr lang="en-US" sz="4000"/>
              <a:t>EVALUATING model performance</a:t>
            </a:r>
            <a:br>
              <a:rPr lang="en-US" sz="4000"/>
            </a:br>
            <a:br>
              <a:rPr lang="en-US" sz="4000"/>
            </a:br>
            <a:endParaRPr lang="en-US" sz="4000"/>
          </a:p>
        </p:txBody>
      </p:sp>
      <p:sp>
        <p:nvSpPr>
          <p:cNvPr id="3" name="Text Placeholder 2">
            <a:extLst>
              <a:ext uri="{FF2B5EF4-FFF2-40B4-BE49-F238E27FC236}">
                <a16:creationId xmlns:a16="http://schemas.microsoft.com/office/drawing/2014/main" id="{D9394645-A013-E6BB-861E-43EADD8BC49F}"/>
              </a:ext>
            </a:extLst>
          </p:cNvPr>
          <p:cNvSpPr>
            <a:spLocks noGrp="1"/>
          </p:cNvSpPr>
          <p:nvPr>
            <p:ph type="body" idx="1"/>
          </p:nvPr>
        </p:nvSpPr>
        <p:spPr>
          <a:xfrm>
            <a:off x="839789" y="884402"/>
            <a:ext cx="5245709" cy="1058373"/>
          </a:xfrm>
        </p:spPr>
        <p:txBody>
          <a:bodyPr/>
          <a:lstStyle/>
          <a:p>
            <a:pPr>
              <a:spcBef>
                <a:spcPts val="600"/>
              </a:spcBef>
            </a:pPr>
            <a:r>
              <a:rPr lang="en-US"/>
              <a:t>Mean squared error</a:t>
            </a:r>
          </a:p>
          <a:p>
            <a:pPr>
              <a:spcBef>
                <a:spcPts val="600"/>
              </a:spcBef>
            </a:pPr>
            <a:r>
              <a:rPr lang="en-US" sz="1400"/>
              <a:t>(</a:t>
            </a:r>
            <a:r>
              <a:rPr lang="en-US" sz="1400" err="1"/>
              <a:t>lOWER</a:t>
            </a:r>
            <a:r>
              <a:rPr lang="en-US" sz="1400"/>
              <a:t> IS BETTER)</a:t>
            </a:r>
          </a:p>
        </p:txBody>
      </p:sp>
      <p:pic>
        <p:nvPicPr>
          <p:cNvPr id="10" name="Content Placeholder 9" descr="A black screen with white text&#10;&#10;Description automatically generated">
            <a:extLst>
              <a:ext uri="{FF2B5EF4-FFF2-40B4-BE49-F238E27FC236}">
                <a16:creationId xmlns:a16="http://schemas.microsoft.com/office/drawing/2014/main" id="{764CB28C-9047-9115-6349-1354BF5825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69096" y="2023403"/>
            <a:ext cx="5157787" cy="2649815"/>
          </a:xfrm>
        </p:spPr>
      </p:pic>
      <p:sp>
        <p:nvSpPr>
          <p:cNvPr id="5" name="Text Placeholder 4">
            <a:extLst>
              <a:ext uri="{FF2B5EF4-FFF2-40B4-BE49-F238E27FC236}">
                <a16:creationId xmlns:a16="http://schemas.microsoft.com/office/drawing/2014/main" id="{67D8F09A-FBC3-D58F-22BE-E21FC2592E9A}"/>
              </a:ext>
            </a:extLst>
          </p:cNvPr>
          <p:cNvSpPr>
            <a:spLocks noGrp="1"/>
          </p:cNvSpPr>
          <p:nvPr>
            <p:ph type="body" sz="quarter" idx="3"/>
          </p:nvPr>
        </p:nvSpPr>
        <p:spPr>
          <a:xfrm>
            <a:off x="6279662" y="1118863"/>
            <a:ext cx="5183188" cy="823912"/>
          </a:xfrm>
        </p:spPr>
        <p:txBody>
          <a:bodyPr/>
          <a:lstStyle/>
          <a:p>
            <a:pPr>
              <a:spcBef>
                <a:spcPts val="600"/>
              </a:spcBef>
            </a:pPr>
            <a:r>
              <a:rPr lang="en-US"/>
              <a:t>R_2 score</a:t>
            </a:r>
          </a:p>
          <a:p>
            <a:pPr>
              <a:spcBef>
                <a:spcPts val="600"/>
              </a:spcBef>
            </a:pPr>
            <a:r>
              <a:rPr lang="en-US" sz="1400"/>
              <a:t>(HIGHER IS BETTER)</a:t>
            </a:r>
            <a:endParaRPr lang="en-US"/>
          </a:p>
        </p:txBody>
      </p:sp>
      <p:pic>
        <p:nvPicPr>
          <p:cNvPr id="12" name="Content Placeholder 11" descr="A black screen with white text&#10;&#10;Description automatically generated">
            <a:extLst>
              <a:ext uri="{FF2B5EF4-FFF2-40B4-BE49-F238E27FC236}">
                <a16:creationId xmlns:a16="http://schemas.microsoft.com/office/drawing/2014/main" id="{BFA3F387-35F7-17B2-1EC2-55DD5655894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77078" y="2019886"/>
            <a:ext cx="4270047" cy="3509010"/>
          </a:xfrm>
        </p:spPr>
      </p:pic>
    </p:spTree>
    <p:extLst>
      <p:ext uri="{BB962C8B-B14F-4D97-AF65-F5344CB8AC3E}">
        <p14:creationId xmlns:p14="http://schemas.microsoft.com/office/powerpoint/2010/main" val="763599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930189" y="94050"/>
            <a:ext cx="10118811" cy="1086966"/>
          </a:xfrm>
          <a:noFill/>
        </p:spPr>
        <p:txBody>
          <a:bodyPr/>
          <a:lstStyle/>
          <a:p>
            <a:r>
              <a:rPr lang="en-US" sz="4400"/>
              <a:t>Regression model</a:t>
            </a:r>
          </a:p>
        </p:txBody>
      </p:sp>
      <p:sp>
        <p:nvSpPr>
          <p:cNvPr id="5" name="TextBox 4">
            <a:extLst>
              <a:ext uri="{FF2B5EF4-FFF2-40B4-BE49-F238E27FC236}">
                <a16:creationId xmlns:a16="http://schemas.microsoft.com/office/drawing/2014/main" id="{140D7294-5D88-F566-0E78-77967AE69994}"/>
              </a:ext>
            </a:extLst>
          </p:cNvPr>
          <p:cNvSpPr txBox="1"/>
          <p:nvPr/>
        </p:nvSpPr>
        <p:spPr>
          <a:xfrm>
            <a:off x="930190" y="1287162"/>
            <a:ext cx="925383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ea typeface="+mn-lt"/>
                <a:cs typeface="+mn-lt"/>
              </a:rPr>
              <a:t>Overview</a:t>
            </a:r>
            <a:endParaRPr lang="en-US" sz="4000"/>
          </a:p>
          <a:p>
            <a:endParaRPr lang="en-US" sz="3600" b="1">
              <a:ea typeface="+mn-lt"/>
              <a:cs typeface="+mn-lt"/>
            </a:endParaRPr>
          </a:p>
          <a:p>
            <a:pPr marL="285750" indent="-285750">
              <a:buFont typeface="Arial"/>
              <a:buChar char="•"/>
            </a:pPr>
            <a:r>
              <a:rPr lang="en-US" sz="2400" b="1">
                <a:ea typeface="+mn-lt"/>
                <a:cs typeface="+mn-lt"/>
              </a:rPr>
              <a:t>Objective</a:t>
            </a:r>
            <a:r>
              <a:rPr lang="en-US" sz="2400">
                <a:ea typeface="+mn-lt"/>
                <a:cs typeface="+mn-lt"/>
              </a:rPr>
              <a:t>: Develop a model to predict house prices using relevant input factors.</a:t>
            </a:r>
          </a:p>
          <a:p>
            <a:pPr marL="285750" indent="-285750">
              <a:buFont typeface="Arial"/>
              <a:buChar char="•"/>
            </a:pPr>
            <a:endParaRPr lang="en-US" sz="2400">
              <a:ea typeface="+mn-lt"/>
              <a:cs typeface="+mn-lt"/>
            </a:endParaRPr>
          </a:p>
          <a:p>
            <a:pPr marL="285750" indent="-285750">
              <a:buFont typeface="Arial"/>
              <a:buChar char="•"/>
            </a:pPr>
            <a:r>
              <a:rPr lang="en-US" sz="2400" b="1">
                <a:ea typeface="+mn-lt"/>
                <a:cs typeface="+mn-lt"/>
              </a:rPr>
              <a:t>Data</a:t>
            </a:r>
            <a:r>
              <a:rPr lang="en-US" sz="2400">
                <a:ea typeface="+mn-lt"/>
                <a:cs typeface="+mn-lt"/>
              </a:rPr>
              <a:t>:</a:t>
            </a:r>
          </a:p>
          <a:p>
            <a:pPr marL="742950" lvl="1" indent="-285750">
              <a:buFont typeface="Arial"/>
              <a:buChar char="•"/>
            </a:pPr>
            <a:r>
              <a:rPr lang="en-US" sz="2400" b="1">
                <a:ea typeface="+mn-lt"/>
                <a:cs typeface="+mn-lt"/>
              </a:rPr>
              <a:t>For model testing</a:t>
            </a:r>
            <a:r>
              <a:rPr lang="en-US" sz="2400">
                <a:ea typeface="+mn-lt"/>
                <a:cs typeface="+mn-lt"/>
              </a:rPr>
              <a:t>: Use datasets provided in the </a:t>
            </a:r>
            <a:r>
              <a:rPr lang="en-US" sz="2400" i="1" err="1">
                <a:ea typeface="+mn-lt"/>
                <a:cs typeface="+mn-lt"/>
              </a:rPr>
              <a:t>sklearn</a:t>
            </a:r>
            <a:r>
              <a:rPr lang="en-US" sz="2400" i="1">
                <a:ea typeface="+mn-lt"/>
                <a:cs typeface="+mn-lt"/>
              </a:rPr>
              <a:t> library</a:t>
            </a:r>
            <a:r>
              <a:rPr lang="en-US" sz="2400">
                <a:ea typeface="+mn-lt"/>
                <a:cs typeface="+mn-lt"/>
              </a:rPr>
              <a:t>.</a:t>
            </a:r>
            <a:endParaRPr lang="en-US" sz="2400"/>
          </a:p>
          <a:p>
            <a:pPr marL="742950" lvl="1" indent="-285750">
              <a:buFont typeface="Arial"/>
              <a:buChar char="•"/>
            </a:pPr>
            <a:r>
              <a:rPr lang="en-US" sz="2400" b="1">
                <a:ea typeface="+mn-lt"/>
                <a:cs typeface="+mn-lt"/>
              </a:rPr>
              <a:t>For model evaluation</a:t>
            </a:r>
            <a:r>
              <a:rPr lang="en-US" sz="2400">
                <a:ea typeface="+mn-lt"/>
                <a:cs typeface="+mn-lt"/>
              </a:rPr>
              <a:t>: Leverage the dataset previously introduced for performance assessment.</a:t>
            </a:r>
          </a:p>
          <a:p>
            <a:pPr marL="742950" lvl="1" indent="-285750">
              <a:buFont typeface="Arial"/>
              <a:buChar char="•"/>
            </a:pPr>
            <a:endParaRPr lang="en-US" sz="2400">
              <a:ea typeface="+mn-lt"/>
              <a:cs typeface="+mn-lt"/>
            </a:endParaRPr>
          </a:p>
          <a:p>
            <a:pPr marL="285750" indent="-285750">
              <a:buFont typeface="Arial"/>
              <a:buChar char="•"/>
            </a:pPr>
            <a:r>
              <a:rPr lang="en-US" sz="2400" b="1">
                <a:ea typeface="+mn-lt"/>
                <a:cs typeface="+mn-lt"/>
              </a:rPr>
              <a:t>Goal</a:t>
            </a:r>
            <a:r>
              <a:rPr lang="en-US" sz="2400">
                <a:ea typeface="+mn-lt"/>
                <a:cs typeface="+mn-lt"/>
              </a:rPr>
              <a:t>: Identify and model the linear relationship between independent variables (features) and the dependent variable (house prices).</a:t>
            </a:r>
          </a:p>
          <a:p>
            <a:endParaRPr lang="en-US" sz="2800" b="1"/>
          </a:p>
        </p:txBody>
      </p:sp>
    </p:spTree>
    <p:extLst>
      <p:ext uri="{BB962C8B-B14F-4D97-AF65-F5344CB8AC3E}">
        <p14:creationId xmlns:p14="http://schemas.microsoft.com/office/powerpoint/2010/main" val="21139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690202" y="342985"/>
            <a:ext cx="11078237" cy="1208646"/>
          </a:xfrm>
        </p:spPr>
        <p:txBody>
          <a:bodyPr vert="horz" lIns="91440" tIns="45720" rIns="91440" bIns="45720" rtlCol="0" anchor="ctr">
            <a:normAutofit/>
          </a:bodyPr>
          <a:lstStyle/>
          <a:p>
            <a:r>
              <a:rPr lang="en-US" sz="4400"/>
              <a:t>Regression model</a:t>
            </a:r>
          </a:p>
        </p:txBody>
      </p:sp>
      <p:cxnSp>
        <p:nvCxnSpPr>
          <p:cNvPr id="33" name="Straight Connector 32">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40D7294-5D88-F566-0E78-77967AE69994}"/>
              </a:ext>
            </a:extLst>
          </p:cNvPr>
          <p:cNvSpPr txBox="1"/>
          <p:nvPr/>
        </p:nvSpPr>
        <p:spPr>
          <a:xfrm>
            <a:off x="353176" y="2114549"/>
            <a:ext cx="5063662" cy="420470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buSzPct val="80000"/>
            </a:pPr>
            <a:r>
              <a:rPr lang="en-US" sz="2800" b="1">
                <a:solidFill>
                  <a:schemeClr val="tx2"/>
                </a:solidFill>
              </a:rPr>
              <a:t>Example</a:t>
            </a:r>
            <a:endParaRPr lang="en-US" sz="2800">
              <a:solidFill>
                <a:schemeClr val="tx2"/>
              </a:solidFill>
            </a:endParaRPr>
          </a:p>
          <a:p>
            <a:pPr>
              <a:spcAft>
                <a:spcPts val="600"/>
              </a:spcAft>
            </a:pPr>
            <a:endParaRPr lang="en-US" b="1">
              <a:solidFill>
                <a:schemeClr val="tx2"/>
              </a:solidFill>
            </a:endParaRPr>
          </a:p>
          <a:p>
            <a:pPr marL="285750" indent="-285750">
              <a:spcAft>
                <a:spcPts val="600"/>
              </a:spcAft>
              <a:buFont typeface="Calibri"/>
              <a:buChar char="-"/>
            </a:pPr>
            <a:r>
              <a:rPr lang="en-US" b="1">
                <a:solidFill>
                  <a:schemeClr val="tx2"/>
                </a:solidFill>
              </a:rPr>
              <a:t>This graph describes the </a:t>
            </a:r>
            <a:r>
              <a:rPr lang="en-US" b="1">
                <a:solidFill>
                  <a:schemeClr val="tx2"/>
                </a:solidFill>
                <a:ea typeface="+mn-lt"/>
                <a:cs typeface="+mn-lt"/>
              </a:rPr>
              <a:t>Linear relationship between Area and Price.</a:t>
            </a:r>
            <a:r>
              <a:rPr lang="en-US" b="1">
                <a:solidFill>
                  <a:schemeClr val="tx2"/>
                </a:solidFill>
              </a:rPr>
              <a:t> </a:t>
            </a:r>
          </a:p>
          <a:p>
            <a:pPr>
              <a:spcAft>
                <a:spcPts val="600"/>
              </a:spcAft>
            </a:pPr>
            <a:endParaRPr lang="en-US" b="1">
              <a:solidFill>
                <a:schemeClr val="tx2"/>
              </a:solidFill>
            </a:endParaRPr>
          </a:p>
          <a:p>
            <a:pPr indent="-228600">
              <a:spcAft>
                <a:spcPts val="600"/>
              </a:spcAft>
              <a:buSzPct val="80000"/>
              <a:buFont typeface="Calibri" panose="020B0604020202020204" pitchFamily="34" charset="0"/>
              <a:buChar char="-"/>
            </a:pPr>
            <a:endParaRPr lang="en-US" b="1">
              <a:solidFill>
                <a:schemeClr val="tx2"/>
              </a:solidFill>
            </a:endParaRPr>
          </a:p>
          <a:p>
            <a:pPr indent="-228600">
              <a:spcAft>
                <a:spcPts val="600"/>
              </a:spcAft>
              <a:buSzPct val="80000"/>
              <a:buFont typeface="Calibri" panose="020B0604020202020204" pitchFamily="34" charset="0"/>
              <a:buChar char="-"/>
            </a:pPr>
            <a:endParaRPr lang="en-US" b="1">
              <a:solidFill>
                <a:schemeClr val="tx2"/>
              </a:solidFill>
            </a:endParaRPr>
          </a:p>
        </p:txBody>
      </p:sp>
      <p:cxnSp>
        <p:nvCxnSpPr>
          <p:cNvPr id="35" name="Straight Connector 34">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ine graph with red dots&#10;&#10;Description automatically generated">
            <a:extLst>
              <a:ext uri="{FF2B5EF4-FFF2-40B4-BE49-F238E27FC236}">
                <a16:creationId xmlns:a16="http://schemas.microsoft.com/office/drawing/2014/main" id="{447003D2-5DC7-F7DC-D4BB-C59F0BBCBDE1}"/>
              </a:ext>
            </a:extLst>
          </p:cNvPr>
          <p:cNvPicPr>
            <a:picLocks noChangeAspect="1"/>
          </p:cNvPicPr>
          <p:nvPr/>
        </p:nvPicPr>
        <p:blipFill>
          <a:blip r:embed="rId3"/>
          <a:stretch>
            <a:fillRect/>
          </a:stretch>
        </p:blipFill>
        <p:spPr>
          <a:xfrm>
            <a:off x="5110702" y="2435662"/>
            <a:ext cx="6648540" cy="3567823"/>
          </a:xfrm>
          <a:prstGeom prst="rect">
            <a:avLst/>
          </a:prstGeom>
        </p:spPr>
      </p:pic>
    </p:spTree>
    <p:extLst>
      <p:ext uri="{BB962C8B-B14F-4D97-AF65-F5344CB8AC3E}">
        <p14:creationId xmlns:p14="http://schemas.microsoft.com/office/powerpoint/2010/main" val="363348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 name="Straight Connector 10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9" name="Rectangle 108">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sz="3700">
                <a:solidFill>
                  <a:srgbClr val="FF0000"/>
                </a:solidFill>
              </a:rPr>
              <a:t>Linear regression</a:t>
            </a:r>
          </a:p>
        </p:txBody>
      </p:sp>
      <p:cxnSp>
        <p:nvCxnSpPr>
          <p:cNvPr id="113" name="Straight Connector 112">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4D047F0-B1AC-5C8C-9085-C8E8EED1CC0E}"/>
              </a:ext>
            </a:extLst>
          </p:cNvPr>
          <p:cNvPicPr>
            <a:picLocks noChangeAspect="1"/>
          </p:cNvPicPr>
          <p:nvPr/>
        </p:nvPicPr>
        <p:blipFill>
          <a:blip r:embed="rId3"/>
          <a:stretch>
            <a:fillRect/>
          </a:stretch>
        </p:blipFill>
        <p:spPr>
          <a:xfrm>
            <a:off x="245209" y="467359"/>
            <a:ext cx="8148241" cy="3535705"/>
          </a:xfrm>
          <a:prstGeom prst="rect">
            <a:avLst/>
          </a:prstGeom>
        </p:spPr>
      </p:pic>
      <p:sp>
        <p:nvSpPr>
          <p:cNvPr id="11" name="TextBox 10">
            <a:extLst>
              <a:ext uri="{FF2B5EF4-FFF2-40B4-BE49-F238E27FC236}">
                <a16:creationId xmlns:a16="http://schemas.microsoft.com/office/drawing/2014/main" id="{D15F8D71-B3F1-2CD2-42BB-DA98649DA7B9}"/>
              </a:ext>
            </a:extLst>
          </p:cNvPr>
          <p:cNvSpPr txBox="1"/>
          <p:nvPr/>
        </p:nvSpPr>
        <p:spPr>
          <a:xfrm>
            <a:off x="197155" y="4153459"/>
            <a:ext cx="44010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Objective</a:t>
            </a:r>
            <a:r>
              <a:rPr lang="en-US" sz="2000"/>
              <a:t>: Minimize MSE Loss </a:t>
            </a:r>
            <a:r>
              <a:rPr lang="en-US" sz="2000" err="1"/>
              <a:t>funtion</a:t>
            </a:r>
            <a:r>
              <a:rPr lang="en-US" sz="2000"/>
              <a:t>:</a:t>
            </a:r>
          </a:p>
        </p:txBody>
      </p:sp>
      <p:pic>
        <p:nvPicPr>
          <p:cNvPr id="12" name="Picture 11">
            <a:extLst>
              <a:ext uri="{FF2B5EF4-FFF2-40B4-BE49-F238E27FC236}">
                <a16:creationId xmlns:a16="http://schemas.microsoft.com/office/drawing/2014/main" id="{A15EED08-98D0-12DC-8CF1-9742C11A9F15}"/>
              </a:ext>
            </a:extLst>
          </p:cNvPr>
          <p:cNvPicPr>
            <a:picLocks noChangeAspect="1"/>
          </p:cNvPicPr>
          <p:nvPr/>
        </p:nvPicPr>
        <p:blipFill>
          <a:blip r:embed="rId4"/>
          <a:stretch>
            <a:fillRect/>
          </a:stretch>
        </p:blipFill>
        <p:spPr>
          <a:xfrm>
            <a:off x="243187" y="4540379"/>
            <a:ext cx="5019247" cy="859567"/>
          </a:xfrm>
          <a:prstGeom prst="rect">
            <a:avLst/>
          </a:prstGeom>
        </p:spPr>
      </p:pic>
    </p:spTree>
    <p:extLst>
      <p:ext uri="{BB962C8B-B14F-4D97-AF65-F5344CB8AC3E}">
        <p14:creationId xmlns:p14="http://schemas.microsoft.com/office/powerpoint/2010/main" val="2356979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500"/>
                                        <p:tgtEl>
                                          <p:spTgt spid="109"/>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7" name="Straight Connector 17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84" name="Rectangle 183">
            <a:extLst>
              <a:ext uri="{FF2B5EF4-FFF2-40B4-BE49-F238E27FC236}">
                <a16:creationId xmlns:a16="http://schemas.microsoft.com/office/drawing/2014/main" id="{D3E0373C-BDE9-4FAA-892A-B226DD970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23">
            <a:extLst>
              <a:ext uri="{FF2B5EF4-FFF2-40B4-BE49-F238E27FC236}">
                <a16:creationId xmlns:a16="http://schemas.microsoft.com/office/drawing/2014/main" id="{FC2BFFFF-16DA-434F-B48D-28B53969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3448424"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1A81A-9F15-8385-1A54-5E9B6CFCF54E}"/>
              </a:ext>
            </a:extLst>
          </p:cNvPr>
          <p:cNvSpPr>
            <a:spLocks noGrp="1"/>
          </p:cNvSpPr>
          <p:nvPr>
            <p:ph type="title"/>
          </p:nvPr>
        </p:nvSpPr>
        <p:spPr>
          <a:xfrm>
            <a:off x="716282" y="675167"/>
            <a:ext cx="2289566" cy="1631751"/>
          </a:xfrm>
        </p:spPr>
        <p:txBody>
          <a:bodyPr vert="horz" lIns="91440" tIns="45720" rIns="91440" bIns="45720" rtlCol="0" anchor="t">
            <a:normAutofit/>
          </a:bodyPr>
          <a:lstStyle/>
          <a:p>
            <a:r>
              <a:rPr lang="en-US" sz="2000"/>
              <a:t>Linear regression</a:t>
            </a:r>
          </a:p>
        </p:txBody>
      </p:sp>
      <p:cxnSp>
        <p:nvCxnSpPr>
          <p:cNvPr id="186" name="Straight Connector 185">
            <a:extLst>
              <a:ext uri="{FF2B5EF4-FFF2-40B4-BE49-F238E27FC236}">
                <a16:creationId xmlns:a16="http://schemas.microsoft.com/office/drawing/2014/main" id="{E8EAD419-2D3B-4CD6-A841-F11CA0944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51927E-452E-B251-8739-583111C72052}"/>
              </a:ext>
            </a:extLst>
          </p:cNvPr>
          <p:cNvSpPr txBox="1"/>
          <p:nvPr/>
        </p:nvSpPr>
        <p:spPr>
          <a:xfrm>
            <a:off x="3748392" y="-756920"/>
            <a:ext cx="7286018" cy="579119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Aft>
                <a:spcPts val="600"/>
              </a:spcAft>
              <a:buSzPct val="80000"/>
            </a:pPr>
            <a:r>
              <a:rPr lang="en-US" sz="3200" b="1">
                <a:solidFill>
                  <a:srgbClr val="FF0000"/>
                </a:solidFill>
              </a:rPr>
              <a:t>Solutions for Optimizing the Loss Function in Linear Regression:</a:t>
            </a:r>
            <a:endParaRPr lang="en-US" sz="3200">
              <a:solidFill>
                <a:srgbClr val="FF0000"/>
              </a:solidFill>
            </a:endParaRPr>
          </a:p>
          <a:p>
            <a:pPr indent="-228600">
              <a:spcAft>
                <a:spcPts val="600"/>
              </a:spcAft>
              <a:buSzPct val="80000"/>
              <a:buFont typeface="Arial" panose="020B0604020202020204" pitchFamily="34" charset="0"/>
              <a:buChar char="•"/>
            </a:pPr>
            <a:endParaRPr lang="en-US" sz="3200" b="1">
              <a:solidFill>
                <a:schemeClr val="tx2"/>
              </a:solidFill>
            </a:endParaRPr>
          </a:p>
          <a:p>
            <a:pPr marL="285750" indent="-228600">
              <a:spcAft>
                <a:spcPts val="600"/>
              </a:spcAft>
              <a:buSzPct val="80000"/>
              <a:buFont typeface="Arial" panose="020B0604020202020204" pitchFamily="34" charset="0"/>
              <a:buChar char="•"/>
            </a:pPr>
            <a:endParaRPr lang="en-US" sz="3200">
              <a:solidFill>
                <a:schemeClr val="tx2"/>
              </a:solidFill>
            </a:endParaRPr>
          </a:p>
          <a:p>
            <a:pPr indent="-228600">
              <a:spcAft>
                <a:spcPts val="600"/>
              </a:spcAft>
              <a:buSzPct val="80000"/>
              <a:buFont typeface="Arial" panose="020B0604020202020204" pitchFamily="34" charset="0"/>
              <a:buChar char="•"/>
            </a:pPr>
            <a:endParaRPr lang="en-US" sz="3200">
              <a:solidFill>
                <a:schemeClr val="tx2"/>
              </a:solidFill>
            </a:endParaRPr>
          </a:p>
          <a:p>
            <a:pPr indent="-228600">
              <a:spcAft>
                <a:spcPts val="600"/>
              </a:spcAft>
              <a:buSzPct val="80000"/>
              <a:buFont typeface="Arial" panose="020B0604020202020204" pitchFamily="34" charset="0"/>
              <a:buChar char="•"/>
            </a:pPr>
            <a:endParaRPr lang="en-US" sz="3200">
              <a:solidFill>
                <a:schemeClr val="tx2"/>
              </a:solidFill>
            </a:endParaRPr>
          </a:p>
        </p:txBody>
      </p:sp>
      <p:sp>
        <p:nvSpPr>
          <p:cNvPr id="3" name="TextBox 2">
            <a:extLst>
              <a:ext uri="{FF2B5EF4-FFF2-40B4-BE49-F238E27FC236}">
                <a16:creationId xmlns:a16="http://schemas.microsoft.com/office/drawing/2014/main" id="{2FA37E1E-E9D8-569D-85F5-13307145BB3A}"/>
              </a:ext>
            </a:extLst>
          </p:cNvPr>
          <p:cNvSpPr txBox="1"/>
          <p:nvPr/>
        </p:nvSpPr>
        <p:spPr>
          <a:xfrm>
            <a:off x="3749040" y="3779519"/>
            <a:ext cx="8270240"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28600" algn="l">
              <a:spcAft>
                <a:spcPts val="600"/>
              </a:spcAft>
              <a:buFont typeface="Arial,Sans-Serif"/>
              <a:buChar char="•"/>
            </a:pPr>
            <a:endParaRPr lang="en-US" sz="3200"/>
          </a:p>
          <a:p>
            <a:pPr marL="285750" indent="-228600">
              <a:spcAft>
                <a:spcPts val="600"/>
              </a:spcAft>
              <a:buFont typeface="Arial,Sans-Serif"/>
              <a:buChar char="•"/>
            </a:pPr>
            <a:r>
              <a:rPr lang="en-US" sz="3200" b="1">
                <a:solidFill>
                  <a:schemeClr val="tx2"/>
                </a:solidFill>
              </a:rPr>
              <a:t>Approach 2</a:t>
            </a:r>
            <a:r>
              <a:rPr lang="en-US" sz="3200">
                <a:solidFill>
                  <a:schemeClr val="tx2"/>
                </a:solidFill>
              </a:rPr>
              <a:t>: Use Gradient Descent to iteratively optimize the regression coefficients through continuous updates.</a:t>
            </a:r>
          </a:p>
          <a:p>
            <a:endParaRPr lang="en-US"/>
          </a:p>
        </p:txBody>
      </p:sp>
      <p:sp>
        <p:nvSpPr>
          <p:cNvPr id="4" name="TextBox 3">
            <a:extLst>
              <a:ext uri="{FF2B5EF4-FFF2-40B4-BE49-F238E27FC236}">
                <a16:creationId xmlns:a16="http://schemas.microsoft.com/office/drawing/2014/main" id="{8EB4FDC1-6F90-3963-B613-F4AE138B9694}"/>
              </a:ext>
            </a:extLst>
          </p:cNvPr>
          <p:cNvSpPr txBox="1"/>
          <p:nvPr/>
        </p:nvSpPr>
        <p:spPr>
          <a:xfrm>
            <a:off x="3586480" y="1930400"/>
            <a:ext cx="7975600"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457200">
              <a:spcAft>
                <a:spcPts val="600"/>
              </a:spcAft>
              <a:buFont typeface="Arial"/>
              <a:buChar char="•"/>
            </a:pPr>
            <a:r>
              <a:rPr lang="en-US" sz="3200" b="1">
                <a:solidFill>
                  <a:schemeClr val="tx2"/>
                </a:solidFill>
              </a:rPr>
              <a:t>Approach 1</a:t>
            </a:r>
            <a:r>
              <a:rPr lang="en-US" sz="3200">
                <a:solidFill>
                  <a:schemeClr val="tx2"/>
                </a:solidFill>
              </a:rPr>
              <a:t>: Directly compute the regression coefficients using the given data via the closed-form solution.</a:t>
            </a:r>
            <a:endParaRPr lang="en-US">
              <a:solidFill>
                <a:schemeClr val="tx2"/>
              </a:solidFill>
            </a:endParaRPr>
          </a:p>
          <a:p>
            <a:pPr marL="285750" indent="-228600">
              <a:spcAft>
                <a:spcPts val="600"/>
              </a:spcAft>
              <a:buFont typeface="Arial,Sans-Serif"/>
              <a:buChar char="•"/>
            </a:pPr>
            <a:endParaRPr lang="en-US" sz="3200">
              <a:solidFill>
                <a:srgbClr val="000000"/>
              </a:solidFill>
            </a:endParaRPr>
          </a:p>
        </p:txBody>
      </p:sp>
    </p:spTree>
    <p:extLst>
      <p:ext uri="{BB962C8B-B14F-4D97-AF65-F5344CB8AC3E}">
        <p14:creationId xmlns:p14="http://schemas.microsoft.com/office/powerpoint/2010/main" val="337832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1" name="Straight Connector 29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9" name="Rectangle 23">
            <a:extLst>
              <a:ext uri="{FF2B5EF4-FFF2-40B4-BE49-F238E27FC236}">
                <a16:creationId xmlns:a16="http://schemas.microsoft.com/office/drawing/2014/main" id="{FC2BFFFF-16DA-434F-B48D-28B53969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3448424"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1A81A-9F15-8385-1A54-5E9B6CFCF54E}"/>
              </a:ext>
            </a:extLst>
          </p:cNvPr>
          <p:cNvSpPr>
            <a:spLocks noGrp="1"/>
          </p:cNvSpPr>
          <p:nvPr>
            <p:ph type="title"/>
          </p:nvPr>
        </p:nvSpPr>
        <p:spPr>
          <a:xfrm>
            <a:off x="313716" y="675167"/>
            <a:ext cx="2994056" cy="1631751"/>
          </a:xfrm>
        </p:spPr>
        <p:txBody>
          <a:bodyPr vert="horz" lIns="91440" tIns="45720" rIns="91440" bIns="45720" rtlCol="0" anchor="t">
            <a:normAutofit/>
          </a:bodyPr>
          <a:lstStyle/>
          <a:p>
            <a:r>
              <a:rPr lang="en-US" sz="2800"/>
              <a:t>Linear regression</a:t>
            </a:r>
          </a:p>
        </p:txBody>
      </p:sp>
      <p:cxnSp>
        <p:nvCxnSpPr>
          <p:cNvPr id="300" name="Straight Connector 299">
            <a:extLst>
              <a:ext uri="{FF2B5EF4-FFF2-40B4-BE49-F238E27FC236}">
                <a16:creationId xmlns:a16="http://schemas.microsoft.com/office/drawing/2014/main" id="{E8EAD419-2D3B-4CD6-A841-F11CA0944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596CB0B-2151-B20D-6594-A67212B5BE17}"/>
              </a:ext>
            </a:extLst>
          </p:cNvPr>
          <p:cNvSpPr txBox="1"/>
          <p:nvPr/>
        </p:nvSpPr>
        <p:spPr>
          <a:xfrm>
            <a:off x="3583459" y="535459"/>
            <a:ext cx="7043351" cy="1307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2" descr="A math equation with black text">
            <a:extLst>
              <a:ext uri="{FF2B5EF4-FFF2-40B4-BE49-F238E27FC236}">
                <a16:creationId xmlns:a16="http://schemas.microsoft.com/office/drawing/2014/main" id="{600171E7-DC09-32C5-1AAA-55707BC7896A}"/>
              </a:ext>
            </a:extLst>
          </p:cNvPr>
          <p:cNvPicPr>
            <a:picLocks noChangeAspect="1"/>
          </p:cNvPicPr>
          <p:nvPr/>
        </p:nvPicPr>
        <p:blipFill>
          <a:blip r:embed="rId2"/>
          <a:stretch>
            <a:fillRect/>
          </a:stretch>
        </p:blipFill>
        <p:spPr>
          <a:xfrm>
            <a:off x="3538179" y="2885986"/>
            <a:ext cx="7804212" cy="2049313"/>
          </a:xfrm>
          <a:prstGeom prst="rect">
            <a:avLst/>
          </a:prstGeom>
        </p:spPr>
      </p:pic>
      <p:sp>
        <p:nvSpPr>
          <p:cNvPr id="4" name="TextBox 3">
            <a:extLst>
              <a:ext uri="{FF2B5EF4-FFF2-40B4-BE49-F238E27FC236}">
                <a16:creationId xmlns:a16="http://schemas.microsoft.com/office/drawing/2014/main" id="{CEB22D9C-3C7D-8B45-2B96-83B58CAD4EFC}"/>
              </a:ext>
            </a:extLst>
          </p:cNvPr>
          <p:cNvSpPr txBox="1"/>
          <p:nvPr/>
        </p:nvSpPr>
        <p:spPr>
          <a:xfrm>
            <a:off x="3529853" y="481853"/>
            <a:ext cx="7911352"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0000"/>
                </a:solidFill>
                <a:ea typeface="+mn-lt"/>
                <a:cs typeface="+mn-lt"/>
              </a:rPr>
              <a:t>Approach 1: Direct Computation</a:t>
            </a:r>
            <a:endParaRPr lang="en-US" sz="4000">
              <a:solidFill>
                <a:srgbClr val="FF0000"/>
              </a:solidFill>
            </a:endParaRPr>
          </a:p>
          <a:p>
            <a:endParaRPr lang="en-US" sz="4000" b="1">
              <a:ea typeface="+mn-lt"/>
              <a:cs typeface="+mn-lt"/>
            </a:endParaRPr>
          </a:p>
          <a:p>
            <a:endParaRPr lang="en-US" b="1">
              <a:ea typeface="+mn-lt"/>
              <a:cs typeface="+mn-lt"/>
            </a:endParaRPr>
          </a:p>
          <a:p>
            <a:pPr marL="285750" indent="-285750">
              <a:buFont typeface="Arial"/>
              <a:buChar char="•"/>
            </a:pPr>
            <a:r>
              <a:rPr lang="en-US" sz="2800" b="1">
                <a:ea typeface="+mn-lt"/>
                <a:cs typeface="+mn-lt"/>
              </a:rPr>
              <a:t>Description</a:t>
            </a:r>
            <a:r>
              <a:rPr lang="en-US" sz="2800">
                <a:ea typeface="+mn-lt"/>
                <a:cs typeface="+mn-lt"/>
              </a:rPr>
              <a:t>: Employ the closed-form solution to directly calculate regression coefficients from the input data.</a:t>
            </a:r>
            <a:endParaRPr lang="en-US" sz="2800"/>
          </a:p>
          <a:p>
            <a:pPr algn="l"/>
            <a:endParaRPr lang="en-US"/>
          </a:p>
        </p:txBody>
      </p:sp>
      <p:pic>
        <p:nvPicPr>
          <p:cNvPr id="5" name="Picture 4" descr="A white background with black text&#10;&#10;Description automatically generated">
            <a:extLst>
              <a:ext uri="{FF2B5EF4-FFF2-40B4-BE49-F238E27FC236}">
                <a16:creationId xmlns:a16="http://schemas.microsoft.com/office/drawing/2014/main" id="{6D6A585D-A106-A6A1-4DBF-2C9D8BCE6A72}"/>
              </a:ext>
            </a:extLst>
          </p:cNvPr>
          <p:cNvPicPr>
            <a:picLocks noChangeAspect="1"/>
          </p:cNvPicPr>
          <p:nvPr/>
        </p:nvPicPr>
        <p:blipFill>
          <a:blip r:embed="rId3"/>
          <a:stretch>
            <a:fillRect/>
          </a:stretch>
        </p:blipFill>
        <p:spPr>
          <a:xfrm>
            <a:off x="3525866" y="5390610"/>
            <a:ext cx="7483775" cy="1468288"/>
          </a:xfrm>
          <a:prstGeom prst="rect">
            <a:avLst/>
          </a:prstGeom>
        </p:spPr>
      </p:pic>
      <p:sp>
        <p:nvSpPr>
          <p:cNvPr id="6" name="TextBox 5">
            <a:extLst>
              <a:ext uri="{FF2B5EF4-FFF2-40B4-BE49-F238E27FC236}">
                <a16:creationId xmlns:a16="http://schemas.microsoft.com/office/drawing/2014/main" id="{FE40EDC4-BD24-98DF-8F18-380BBE2E9E91}"/>
              </a:ext>
            </a:extLst>
          </p:cNvPr>
          <p:cNvSpPr txBox="1"/>
          <p:nvPr/>
        </p:nvSpPr>
        <p:spPr>
          <a:xfrm>
            <a:off x="3501477" y="5059328"/>
            <a:ext cx="31444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2">
                    <a:lumMod val="49000"/>
                    <a:lumOff val="51000"/>
                  </a:schemeClr>
                </a:solidFill>
              </a:rPr>
              <a:t>Code this formula by Python </a:t>
            </a:r>
          </a:p>
        </p:txBody>
      </p:sp>
    </p:spTree>
    <p:extLst>
      <p:ext uri="{BB962C8B-B14F-4D97-AF65-F5344CB8AC3E}">
        <p14:creationId xmlns:p14="http://schemas.microsoft.com/office/powerpoint/2010/main" val="3689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1" name="Straight Connector 29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9" name="Rectangle 23">
            <a:extLst>
              <a:ext uri="{FF2B5EF4-FFF2-40B4-BE49-F238E27FC236}">
                <a16:creationId xmlns:a16="http://schemas.microsoft.com/office/drawing/2014/main" id="{FC2BFFFF-16DA-434F-B48D-28B53969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3448424"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1A81A-9F15-8385-1A54-5E9B6CFCF54E}"/>
              </a:ext>
            </a:extLst>
          </p:cNvPr>
          <p:cNvSpPr>
            <a:spLocks noGrp="1"/>
          </p:cNvSpPr>
          <p:nvPr>
            <p:ph type="title"/>
          </p:nvPr>
        </p:nvSpPr>
        <p:spPr>
          <a:xfrm>
            <a:off x="313716" y="675167"/>
            <a:ext cx="2994056" cy="1631751"/>
          </a:xfrm>
        </p:spPr>
        <p:txBody>
          <a:bodyPr vert="horz" lIns="91440" tIns="45720" rIns="91440" bIns="45720" rtlCol="0" anchor="t">
            <a:normAutofit/>
          </a:bodyPr>
          <a:lstStyle/>
          <a:p>
            <a:r>
              <a:rPr lang="en-US" sz="2800" dirty="0"/>
              <a:t>Linear regression</a:t>
            </a:r>
          </a:p>
        </p:txBody>
      </p:sp>
      <p:sp>
        <p:nvSpPr>
          <p:cNvPr id="29" name="TextBox 28">
            <a:extLst>
              <a:ext uri="{FF2B5EF4-FFF2-40B4-BE49-F238E27FC236}">
                <a16:creationId xmlns:a16="http://schemas.microsoft.com/office/drawing/2014/main" id="{3596CB0B-2151-B20D-6594-A67212B5BE17}"/>
              </a:ext>
            </a:extLst>
          </p:cNvPr>
          <p:cNvSpPr txBox="1"/>
          <p:nvPr/>
        </p:nvSpPr>
        <p:spPr>
          <a:xfrm>
            <a:off x="3540327" y="787905"/>
            <a:ext cx="7043351" cy="1307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CEB22D9C-3C7D-8B45-2B96-83B58CAD4EFC}"/>
              </a:ext>
            </a:extLst>
          </p:cNvPr>
          <p:cNvSpPr txBox="1"/>
          <p:nvPr/>
        </p:nvSpPr>
        <p:spPr>
          <a:xfrm>
            <a:off x="3486721" y="734299"/>
            <a:ext cx="7911352"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FF0000"/>
                </a:solidFill>
                <a:ea typeface="+mn-lt"/>
                <a:cs typeface="+mn-lt"/>
              </a:rPr>
              <a:t>Approach 1: Direct Computation</a:t>
            </a:r>
            <a:endParaRPr lang="en-US" sz="4000" dirty="0">
              <a:solidFill>
                <a:srgbClr val="FF0000"/>
              </a:solidFill>
            </a:endParaRPr>
          </a:p>
          <a:p>
            <a:endParaRPr lang="en-US" b="1">
              <a:ea typeface="+mn-lt"/>
              <a:cs typeface="+mn-lt"/>
            </a:endParaRPr>
          </a:p>
          <a:p>
            <a:pPr marL="285750" indent="-285750">
              <a:buFont typeface="Arial"/>
              <a:buChar char="•"/>
            </a:pPr>
            <a:r>
              <a:rPr lang="en-US" sz="2800" b="1" dirty="0">
                <a:ea typeface="+mn-lt"/>
                <a:cs typeface="+mn-lt"/>
              </a:rPr>
              <a:t>MSE with </a:t>
            </a:r>
            <a:r>
              <a:rPr lang="en-US" sz="2800" b="1" dirty="0" err="1">
                <a:ea typeface="+mn-lt"/>
                <a:cs typeface="+mn-lt"/>
              </a:rPr>
              <a:t>sklearn’s</a:t>
            </a:r>
            <a:r>
              <a:rPr lang="en-US" sz="2800" b="1" dirty="0">
                <a:ea typeface="+mn-lt"/>
                <a:cs typeface="+mn-lt"/>
              </a:rPr>
              <a:t> built-in dataset</a:t>
            </a:r>
          </a:p>
          <a:p>
            <a:pPr algn="l"/>
            <a:endParaRPr lang="en-US"/>
          </a:p>
        </p:txBody>
      </p:sp>
      <p:pic>
        <p:nvPicPr>
          <p:cNvPr id="7" name="Picture 6" descr="A screenshot of a computer error&#10;&#10;Description automatically generated">
            <a:extLst>
              <a:ext uri="{FF2B5EF4-FFF2-40B4-BE49-F238E27FC236}">
                <a16:creationId xmlns:a16="http://schemas.microsoft.com/office/drawing/2014/main" id="{C53102D5-C896-BA99-786C-6531DA0D7D22}"/>
              </a:ext>
            </a:extLst>
          </p:cNvPr>
          <p:cNvPicPr>
            <a:picLocks noChangeAspect="1"/>
          </p:cNvPicPr>
          <p:nvPr/>
        </p:nvPicPr>
        <p:blipFill>
          <a:blip r:embed="rId2"/>
          <a:stretch>
            <a:fillRect/>
          </a:stretch>
        </p:blipFill>
        <p:spPr>
          <a:xfrm>
            <a:off x="3925019" y="2172854"/>
            <a:ext cx="6297284" cy="3117825"/>
          </a:xfrm>
          <a:prstGeom prst="rect">
            <a:avLst/>
          </a:prstGeom>
        </p:spPr>
      </p:pic>
    </p:spTree>
    <p:extLst>
      <p:ext uri="{BB962C8B-B14F-4D97-AF65-F5344CB8AC3E}">
        <p14:creationId xmlns:p14="http://schemas.microsoft.com/office/powerpoint/2010/main" val="254421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4" name="Straight Connector 30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8" name="Rectangle 317">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Freeform: Shape 319">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01A81A-9F15-8385-1A54-5E9B6CFCF54E}"/>
              </a:ext>
            </a:extLst>
          </p:cNvPr>
          <p:cNvSpPr>
            <a:spLocks noGrp="1"/>
          </p:cNvSpPr>
          <p:nvPr>
            <p:ph type="title"/>
          </p:nvPr>
        </p:nvSpPr>
        <p:spPr>
          <a:xfrm>
            <a:off x="7218705" y="542926"/>
            <a:ext cx="4439894" cy="1668143"/>
          </a:xfrm>
        </p:spPr>
        <p:txBody>
          <a:bodyPr vert="horz" lIns="91440" tIns="45720" rIns="91440" bIns="45720" rtlCol="0" anchor="ctr">
            <a:normAutofit/>
          </a:bodyPr>
          <a:lstStyle/>
          <a:p>
            <a:r>
              <a:rPr lang="en-US" sz="4400"/>
              <a:t>Linear regression</a:t>
            </a:r>
          </a:p>
        </p:txBody>
      </p:sp>
      <p:pic>
        <p:nvPicPr>
          <p:cNvPr id="3" name="Picture 2" descr="A white text on a white background&#10;&#10;Description automatically generated">
            <a:extLst>
              <a:ext uri="{FF2B5EF4-FFF2-40B4-BE49-F238E27FC236}">
                <a16:creationId xmlns:a16="http://schemas.microsoft.com/office/drawing/2014/main" id="{C4D09357-B308-9AC5-11BE-FDDD03AF05AF}"/>
              </a:ext>
            </a:extLst>
          </p:cNvPr>
          <p:cNvPicPr>
            <a:picLocks noChangeAspect="1"/>
          </p:cNvPicPr>
          <p:nvPr/>
        </p:nvPicPr>
        <p:blipFill>
          <a:blip r:embed="rId2"/>
          <a:stretch>
            <a:fillRect/>
          </a:stretch>
        </p:blipFill>
        <p:spPr>
          <a:xfrm>
            <a:off x="217098" y="2206068"/>
            <a:ext cx="6262090" cy="2604014"/>
          </a:xfrm>
          <a:prstGeom prst="rect">
            <a:avLst/>
          </a:prstGeom>
        </p:spPr>
      </p:pic>
      <p:cxnSp>
        <p:nvCxnSpPr>
          <p:cNvPr id="322" name="Straight Connector 321">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EB22D9C-3C7D-8B45-2B96-83B58CAD4EFC}"/>
              </a:ext>
            </a:extLst>
          </p:cNvPr>
          <p:cNvSpPr txBox="1"/>
          <p:nvPr/>
        </p:nvSpPr>
        <p:spPr>
          <a:xfrm>
            <a:off x="7218706" y="2211069"/>
            <a:ext cx="4641177" cy="414228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spcAft>
                <a:spcPts val="600"/>
              </a:spcAft>
              <a:buSzPct val="80000"/>
              <a:buFont typeface="Arial" panose="020B0604020202020204" pitchFamily="34" charset="0"/>
              <a:buChar char="•"/>
            </a:pPr>
            <a:r>
              <a:rPr lang="en-US" b="1">
                <a:solidFill>
                  <a:srgbClr val="FF0000"/>
                </a:solidFill>
              </a:rPr>
              <a:t>Approach 2: Updating Regression Coefficients via Gradient Descent</a:t>
            </a:r>
            <a:endParaRPr lang="en-US">
              <a:solidFill>
                <a:srgbClr val="FF0000"/>
              </a:solidFill>
            </a:endParaRPr>
          </a:p>
          <a:p>
            <a:pPr marL="285750" indent="-228600">
              <a:spcAft>
                <a:spcPts val="600"/>
              </a:spcAft>
              <a:buSzPct val="80000"/>
              <a:buFont typeface="Arial" panose="020B0604020202020204" pitchFamily="34" charset="0"/>
              <a:buChar char="•"/>
            </a:pPr>
            <a:r>
              <a:rPr lang="en-US" b="1">
                <a:solidFill>
                  <a:schemeClr val="tx2"/>
                </a:solidFill>
              </a:rPr>
              <a:t>Description</a:t>
            </a:r>
            <a:r>
              <a:rPr lang="en-US">
                <a:solidFill>
                  <a:schemeClr val="tx2"/>
                </a:solidFill>
              </a:rPr>
              <a:t>: Use the Gradient Descent algorithm to optimize the loss function by iteratively updating the regression coefficients.</a:t>
            </a:r>
          </a:p>
          <a:p>
            <a:pPr indent="-228600">
              <a:spcAft>
                <a:spcPts val="600"/>
              </a:spcAft>
              <a:buSzPct val="80000"/>
              <a:buFont typeface="Arial" panose="020B0604020202020204" pitchFamily="34" charset="0"/>
              <a:buChar char="•"/>
            </a:pPr>
            <a:endParaRPr lang="en-US" b="1">
              <a:solidFill>
                <a:schemeClr val="tx2"/>
              </a:solidFill>
            </a:endParaRPr>
          </a:p>
          <a:p>
            <a:pPr indent="-228600">
              <a:spcAft>
                <a:spcPts val="600"/>
              </a:spcAft>
              <a:buSzPct val="80000"/>
              <a:buFont typeface="Arial" panose="020B0604020202020204" pitchFamily="34" charset="0"/>
              <a:buChar char="•"/>
            </a:pPr>
            <a:endParaRPr lang="en-US">
              <a:solidFill>
                <a:schemeClr val="tx2"/>
              </a:solidFill>
            </a:endParaRPr>
          </a:p>
        </p:txBody>
      </p:sp>
      <p:sp>
        <p:nvSpPr>
          <p:cNvPr id="29" name="TextBox 28">
            <a:extLst>
              <a:ext uri="{FF2B5EF4-FFF2-40B4-BE49-F238E27FC236}">
                <a16:creationId xmlns:a16="http://schemas.microsoft.com/office/drawing/2014/main" id="{3596CB0B-2151-B20D-6594-A67212B5BE17}"/>
              </a:ext>
            </a:extLst>
          </p:cNvPr>
          <p:cNvSpPr txBox="1"/>
          <p:nvPr/>
        </p:nvSpPr>
        <p:spPr>
          <a:xfrm>
            <a:off x="3540327" y="348554"/>
            <a:ext cx="7043351" cy="1307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4F5DA25E-E4B2-1520-13FB-5E46B41BBED4}"/>
              </a:ext>
            </a:extLst>
          </p:cNvPr>
          <p:cNvSpPr txBox="1"/>
          <p:nvPr/>
        </p:nvSpPr>
        <p:spPr>
          <a:xfrm>
            <a:off x="268940" y="1311088"/>
            <a:ext cx="275664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lumMod val="49000"/>
                    <a:lumOff val="51000"/>
                  </a:schemeClr>
                </a:solidFill>
              </a:rPr>
              <a:t>How to perform</a:t>
            </a:r>
          </a:p>
        </p:txBody>
      </p:sp>
      <p:pic>
        <p:nvPicPr>
          <p:cNvPr id="6" name="Picture 5">
            <a:extLst>
              <a:ext uri="{FF2B5EF4-FFF2-40B4-BE49-F238E27FC236}">
                <a16:creationId xmlns:a16="http://schemas.microsoft.com/office/drawing/2014/main" id="{0C0C93A6-5DCC-A4B5-3F55-1A829DE95A98}"/>
              </a:ext>
            </a:extLst>
          </p:cNvPr>
          <p:cNvPicPr>
            <a:picLocks noChangeAspect="1"/>
          </p:cNvPicPr>
          <p:nvPr/>
        </p:nvPicPr>
        <p:blipFill>
          <a:blip r:embed="rId3"/>
          <a:stretch>
            <a:fillRect/>
          </a:stretch>
        </p:blipFill>
        <p:spPr>
          <a:xfrm>
            <a:off x="8328803" y="3864274"/>
            <a:ext cx="2579299" cy="2522508"/>
          </a:xfrm>
          <a:prstGeom prst="rect">
            <a:avLst/>
          </a:prstGeom>
        </p:spPr>
      </p:pic>
    </p:spTree>
    <p:extLst>
      <p:ext uri="{BB962C8B-B14F-4D97-AF65-F5344CB8AC3E}">
        <p14:creationId xmlns:p14="http://schemas.microsoft.com/office/powerpoint/2010/main" val="81611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8"/>
                                        </p:tgtEl>
                                        <p:attrNameLst>
                                          <p:attrName>style.visibility</p:attrName>
                                        </p:attrNameLst>
                                      </p:cBhvr>
                                      <p:to>
                                        <p:strVal val="visible"/>
                                      </p:to>
                                    </p:set>
                                    <p:anim calcmode="lin" valueType="num">
                                      <p:cBhvr additive="base">
                                        <p:cTn id="12" dur="500" fill="hold"/>
                                        <p:tgtEl>
                                          <p:spTgt spid="318"/>
                                        </p:tgtEl>
                                        <p:attrNameLst>
                                          <p:attrName>ppt_x</p:attrName>
                                        </p:attrNameLst>
                                      </p:cBhvr>
                                      <p:tavLst>
                                        <p:tav tm="0">
                                          <p:val>
                                            <p:strVal val="#ppt_x"/>
                                          </p:val>
                                        </p:tav>
                                        <p:tav tm="100000">
                                          <p:val>
                                            <p:strVal val="#ppt_x"/>
                                          </p:val>
                                        </p:tav>
                                      </p:tavLst>
                                    </p:anim>
                                    <p:anim calcmode="lin" valueType="num">
                                      <p:cBhvr additive="base">
                                        <p:cTn id="13" dur="500" fill="hold"/>
                                        <p:tgtEl>
                                          <p:spTgt spid="318"/>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320"/>
                                        </p:tgtEl>
                                        <p:attrNameLst>
                                          <p:attrName>style.visibility</p:attrName>
                                        </p:attrNameLst>
                                      </p:cBhvr>
                                      <p:to>
                                        <p:strVal val="visible"/>
                                      </p:to>
                                    </p:set>
                                    <p:animEffect transition="in" filter="fade">
                                      <p:cBhvr>
                                        <p:cTn id="16" dur="500"/>
                                        <p:tgtEl>
                                          <p:spTgt spid="3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314"/>
                                        </p:tgtEl>
                                        <p:attrNameLst>
                                          <p:attrName>style.visibility</p:attrName>
                                        </p:attrNameLst>
                                      </p:cBhvr>
                                      <p:to>
                                        <p:strVal val="visible"/>
                                      </p:to>
                                    </p:set>
                                    <p:animEffect transition="in" filter="fade">
                                      <p:cBhvr>
                                        <p:cTn id="25" dur="500"/>
                                        <p:tgtEl>
                                          <p:spTgt spid="314"/>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ppt_x"/>
                                          </p:val>
                                        </p:tav>
                                        <p:tav tm="100000">
                                          <p:val>
                                            <p:strVal val="#ppt_x"/>
                                          </p:val>
                                        </p:tav>
                                      </p:tavLst>
                                    </p:anim>
                                    <p:anim calcmode="lin" valueType="num">
                                      <p:cBhvr additive="base">
                                        <p:cTn id="3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p:bldP spid="320" grpId="0" animBg="1"/>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4" name="Straight Connector 30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20" name="Freeform: Shape 319">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01A81A-9F15-8385-1A54-5E9B6CFCF54E}"/>
              </a:ext>
            </a:extLst>
          </p:cNvPr>
          <p:cNvSpPr>
            <a:spLocks noGrp="1"/>
          </p:cNvSpPr>
          <p:nvPr>
            <p:ph type="title"/>
          </p:nvPr>
        </p:nvSpPr>
        <p:spPr>
          <a:xfrm>
            <a:off x="7218705" y="542926"/>
            <a:ext cx="4439894" cy="1668143"/>
          </a:xfrm>
        </p:spPr>
        <p:txBody>
          <a:bodyPr vert="horz" lIns="91440" tIns="45720" rIns="91440" bIns="45720" rtlCol="0" anchor="ctr">
            <a:normAutofit/>
          </a:bodyPr>
          <a:lstStyle/>
          <a:p>
            <a:r>
              <a:rPr lang="en-US" sz="4400"/>
              <a:t>Linear regression</a:t>
            </a:r>
          </a:p>
        </p:txBody>
      </p:sp>
      <p:cxnSp>
        <p:nvCxnSpPr>
          <p:cNvPr id="322" name="Straight Connector 321">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EB22D9C-3C7D-8B45-2B96-83B58CAD4EFC}"/>
              </a:ext>
            </a:extLst>
          </p:cNvPr>
          <p:cNvSpPr txBox="1"/>
          <p:nvPr/>
        </p:nvSpPr>
        <p:spPr>
          <a:xfrm>
            <a:off x="7218706" y="2211069"/>
            <a:ext cx="4641177" cy="414228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spcAft>
                <a:spcPts val="600"/>
              </a:spcAft>
              <a:buSzPct val="80000"/>
              <a:buFont typeface="Arial" panose="020B0604020202020204" pitchFamily="34" charset="0"/>
              <a:buChar char="•"/>
            </a:pPr>
            <a:r>
              <a:rPr lang="en-US" b="1">
                <a:solidFill>
                  <a:srgbClr val="FF0000"/>
                </a:solidFill>
              </a:rPr>
              <a:t>Approach 2: Updating Regression Coefficients via Gradient Descent</a:t>
            </a:r>
            <a:endParaRPr lang="en-US">
              <a:solidFill>
                <a:srgbClr val="FF0000"/>
              </a:solidFill>
            </a:endParaRPr>
          </a:p>
          <a:p>
            <a:pPr marL="285750" indent="-228600">
              <a:spcAft>
                <a:spcPts val="600"/>
              </a:spcAft>
              <a:buSzPct val="80000"/>
              <a:buFont typeface="Arial" panose="020B0604020202020204" pitchFamily="34" charset="0"/>
              <a:buChar char="•"/>
            </a:pPr>
            <a:r>
              <a:rPr lang="en-US" b="1">
                <a:solidFill>
                  <a:schemeClr val="tx2"/>
                </a:solidFill>
              </a:rPr>
              <a:t>Description</a:t>
            </a:r>
            <a:r>
              <a:rPr lang="en-US">
                <a:solidFill>
                  <a:schemeClr val="tx2"/>
                </a:solidFill>
              </a:rPr>
              <a:t>: Use the Gradient Descent algorithm to optimize the loss function by iteratively updating the regression coefficients.</a:t>
            </a:r>
          </a:p>
          <a:p>
            <a:pPr indent="-228600">
              <a:spcAft>
                <a:spcPts val="600"/>
              </a:spcAft>
              <a:buSzPct val="80000"/>
              <a:buFont typeface="Arial" panose="020B0604020202020204" pitchFamily="34" charset="0"/>
              <a:buChar char="•"/>
            </a:pPr>
            <a:endParaRPr lang="en-US" b="1">
              <a:solidFill>
                <a:schemeClr val="tx2"/>
              </a:solidFill>
            </a:endParaRPr>
          </a:p>
          <a:p>
            <a:pPr indent="-228600">
              <a:spcAft>
                <a:spcPts val="600"/>
              </a:spcAft>
              <a:buSzPct val="80000"/>
              <a:buFont typeface="Arial" panose="020B0604020202020204" pitchFamily="34" charset="0"/>
              <a:buChar char="•"/>
            </a:pPr>
            <a:endParaRPr lang="en-US">
              <a:solidFill>
                <a:schemeClr val="tx2"/>
              </a:solidFill>
            </a:endParaRPr>
          </a:p>
        </p:txBody>
      </p:sp>
      <p:sp>
        <p:nvSpPr>
          <p:cNvPr id="29" name="TextBox 28">
            <a:extLst>
              <a:ext uri="{FF2B5EF4-FFF2-40B4-BE49-F238E27FC236}">
                <a16:creationId xmlns:a16="http://schemas.microsoft.com/office/drawing/2014/main" id="{3596CB0B-2151-B20D-6594-A67212B5BE17}"/>
              </a:ext>
            </a:extLst>
          </p:cNvPr>
          <p:cNvSpPr txBox="1"/>
          <p:nvPr/>
        </p:nvSpPr>
        <p:spPr>
          <a:xfrm>
            <a:off x="3540327" y="348554"/>
            <a:ext cx="7043351" cy="1307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5">
            <a:extLst>
              <a:ext uri="{FF2B5EF4-FFF2-40B4-BE49-F238E27FC236}">
                <a16:creationId xmlns:a16="http://schemas.microsoft.com/office/drawing/2014/main" id="{0C0C93A6-5DCC-A4B5-3F55-1A829DE95A98}"/>
              </a:ext>
            </a:extLst>
          </p:cNvPr>
          <p:cNvPicPr>
            <a:picLocks noChangeAspect="1"/>
          </p:cNvPicPr>
          <p:nvPr/>
        </p:nvPicPr>
        <p:blipFill>
          <a:blip r:embed="rId2"/>
          <a:stretch>
            <a:fillRect/>
          </a:stretch>
        </p:blipFill>
        <p:spPr>
          <a:xfrm>
            <a:off x="8328803" y="3864274"/>
            <a:ext cx="2579299" cy="2522508"/>
          </a:xfrm>
          <a:prstGeom prst="rect">
            <a:avLst/>
          </a:prstGeom>
        </p:spPr>
      </p:pic>
      <p:sp>
        <p:nvSpPr>
          <p:cNvPr id="7" name="TextBox 6">
            <a:extLst>
              <a:ext uri="{FF2B5EF4-FFF2-40B4-BE49-F238E27FC236}">
                <a16:creationId xmlns:a16="http://schemas.microsoft.com/office/drawing/2014/main" id="{70F33237-7212-0B99-4BFC-56997542451F}"/>
              </a:ext>
            </a:extLst>
          </p:cNvPr>
          <p:cNvSpPr txBox="1"/>
          <p:nvPr/>
        </p:nvSpPr>
        <p:spPr>
          <a:xfrm>
            <a:off x="779161" y="1118973"/>
            <a:ext cx="47573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lumMod val="49000"/>
                    <a:lumOff val="51000"/>
                  </a:schemeClr>
                </a:solidFill>
              </a:rPr>
              <a:t>MSE with </a:t>
            </a:r>
            <a:r>
              <a:rPr lang="en-US" sz="2800" b="1" err="1">
                <a:solidFill>
                  <a:schemeClr val="tx2">
                    <a:lumMod val="49000"/>
                    <a:lumOff val="51000"/>
                  </a:schemeClr>
                </a:solidFill>
              </a:rPr>
              <a:t>sklearn’s</a:t>
            </a:r>
            <a:r>
              <a:rPr lang="en-US" sz="2800" b="1">
                <a:solidFill>
                  <a:schemeClr val="tx2">
                    <a:lumMod val="49000"/>
                    <a:lumOff val="51000"/>
                  </a:schemeClr>
                </a:solidFill>
              </a:rPr>
              <a:t> built-in dataset</a:t>
            </a:r>
            <a:endParaRPr lang="en-US">
              <a:solidFill>
                <a:schemeClr val="tx2">
                  <a:lumMod val="49000"/>
                  <a:lumOff val="51000"/>
                </a:schemeClr>
              </a:solidFill>
            </a:endParaRPr>
          </a:p>
        </p:txBody>
      </p:sp>
      <p:pic>
        <p:nvPicPr>
          <p:cNvPr id="9" name="Picture 8" descr="A screenshot of a computer program&#10;&#10;Description automatically generated">
            <a:extLst>
              <a:ext uri="{FF2B5EF4-FFF2-40B4-BE49-F238E27FC236}">
                <a16:creationId xmlns:a16="http://schemas.microsoft.com/office/drawing/2014/main" id="{2921029F-FB11-9DB5-3AE0-761ABFC49ED8}"/>
              </a:ext>
            </a:extLst>
          </p:cNvPr>
          <p:cNvPicPr>
            <a:picLocks noChangeAspect="1"/>
          </p:cNvPicPr>
          <p:nvPr/>
        </p:nvPicPr>
        <p:blipFill>
          <a:blip r:embed="rId3"/>
          <a:stretch>
            <a:fillRect/>
          </a:stretch>
        </p:blipFill>
        <p:spPr>
          <a:xfrm>
            <a:off x="663628" y="1805458"/>
            <a:ext cx="5812204" cy="3590325"/>
          </a:xfrm>
          <a:prstGeom prst="rect">
            <a:avLst/>
          </a:prstGeom>
        </p:spPr>
      </p:pic>
    </p:spTree>
    <p:extLst>
      <p:ext uri="{BB962C8B-B14F-4D97-AF65-F5344CB8AC3E}">
        <p14:creationId xmlns:p14="http://schemas.microsoft.com/office/powerpoint/2010/main" val="29821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0"/>
                                        </p:tgtEl>
                                        <p:attrNameLst>
                                          <p:attrName>style.visibility</p:attrName>
                                        </p:attrNameLst>
                                      </p:cBhvr>
                                      <p:to>
                                        <p:strVal val="visible"/>
                                      </p:to>
                                    </p:set>
                                    <p:animEffect transition="in" filter="fade">
                                      <p:cBhvr>
                                        <p:cTn id="10" dur="500"/>
                                        <p:tgtEl>
                                          <p:spTgt spid="3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animEffect transition="in" filter="fade">
                                      <p:cBhvr>
                                        <p:cTn id="19" dur="500"/>
                                        <p:tgtEl>
                                          <p:spTgt spid="3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50" name="Straight Connector 34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64" name="Rectangle 363">
            <a:extLst>
              <a:ext uri="{FF2B5EF4-FFF2-40B4-BE49-F238E27FC236}">
                <a16:creationId xmlns:a16="http://schemas.microsoft.com/office/drawing/2014/main" id="{6E0D4398-84C2-41B8-BF30-3157F7B18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13" name="Picture 12" descr="Không có mô tả.">
            <a:extLst>
              <a:ext uri="{FF2B5EF4-FFF2-40B4-BE49-F238E27FC236}">
                <a16:creationId xmlns:a16="http://schemas.microsoft.com/office/drawing/2014/main" id="{6BDD2ED0-0AC4-9A33-DD53-3A3236B445BF}"/>
              </a:ext>
            </a:extLst>
          </p:cNvPr>
          <p:cNvPicPr>
            <a:picLocks noChangeAspect="1"/>
          </p:cNvPicPr>
          <p:nvPr/>
        </p:nvPicPr>
        <p:blipFill>
          <a:blip r:embed="rId2"/>
          <a:srcRect r="57698"/>
          <a:stretch/>
        </p:blipFill>
        <p:spPr>
          <a:xfrm>
            <a:off x="20" y="10"/>
            <a:ext cx="9137156" cy="6857989"/>
          </a:xfrm>
          <a:prstGeom prst="rect">
            <a:avLst/>
          </a:prstGeom>
        </p:spPr>
      </p:pic>
      <p:sp>
        <p:nvSpPr>
          <p:cNvPr id="366" name="Rectangle 23">
            <a:extLst>
              <a:ext uri="{FF2B5EF4-FFF2-40B4-BE49-F238E27FC236}">
                <a16:creationId xmlns:a16="http://schemas.microsoft.com/office/drawing/2014/main" id="{1E519840-CB5B-442F-AF8C-F848E7699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5558" y="-6724"/>
            <a:ext cx="4265457" cy="686873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1747097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747097 w 5170888"/>
              <a:gd name="connsiteY4" fmla="*/ 0 h 6865085"/>
              <a:gd name="connsiteX0" fmla="*/ 1404766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404766 w 5170888"/>
              <a:gd name="connsiteY4" fmla="*/ 0 h 6865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888" h="6865085">
                <a:moveTo>
                  <a:pt x="1404766" y="0"/>
                </a:moveTo>
                <a:lnTo>
                  <a:pt x="5170888" y="0"/>
                </a:lnTo>
                <a:lnTo>
                  <a:pt x="5170888" y="6857998"/>
                </a:lnTo>
                <a:lnTo>
                  <a:pt x="0" y="6865085"/>
                </a:lnTo>
                <a:lnTo>
                  <a:pt x="140476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E701A81A-9F15-8385-1A54-5E9B6CFCF54E}"/>
              </a:ext>
            </a:extLst>
          </p:cNvPr>
          <p:cNvSpPr>
            <a:spLocks noGrp="1"/>
          </p:cNvSpPr>
          <p:nvPr>
            <p:ph type="title"/>
          </p:nvPr>
        </p:nvSpPr>
        <p:spPr>
          <a:xfrm>
            <a:off x="9157042" y="224723"/>
            <a:ext cx="3050747" cy="2696922"/>
          </a:xfrm>
        </p:spPr>
        <p:txBody>
          <a:bodyPr vert="horz" lIns="91440" tIns="45720" rIns="91440" bIns="45720" rtlCol="0" anchor="b">
            <a:normAutofit/>
          </a:bodyPr>
          <a:lstStyle/>
          <a:p>
            <a:r>
              <a:rPr lang="en-US" sz="4400" b="1" i="1" kern="1200" cap="all" baseline="0">
                <a:solidFill>
                  <a:schemeClr val="tx2"/>
                </a:solidFill>
                <a:latin typeface="+mj-lt"/>
                <a:ea typeface="+mj-ea"/>
                <a:cs typeface="+mj-cs"/>
              </a:rPr>
              <a:t>Results with Our Dataset</a:t>
            </a:r>
          </a:p>
        </p:txBody>
      </p:sp>
      <p:cxnSp>
        <p:nvCxnSpPr>
          <p:cNvPr id="368" name="Straight Connector 367">
            <a:extLst>
              <a:ext uri="{FF2B5EF4-FFF2-40B4-BE49-F238E27FC236}">
                <a16:creationId xmlns:a16="http://schemas.microsoft.com/office/drawing/2014/main" id="{AC7EF422-3076-48F2-A38B-7CA851778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31959" y="0"/>
            <a:ext cx="5279056" cy="77792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6896548C-21A4-493D-B220-64E89F1EF6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81082" y="-6724"/>
            <a:ext cx="2279175" cy="68647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65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734670" y="1"/>
            <a:ext cx="7019365" cy="1398494"/>
          </a:xfrm>
          <a:noFill/>
        </p:spPr>
        <p:txBody>
          <a:bodyPr anchor="b"/>
          <a:lstStyle/>
          <a:p>
            <a:r>
              <a:rPr lang="en-US"/>
              <a:t>Execute summary</a:t>
            </a: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 r="13"/>
          <a:stretch/>
        </p:blipFill>
        <p:spPr/>
      </p:pic>
      <p:sp>
        <p:nvSpPr>
          <p:cNvPr id="2" name="TextBox 1">
            <a:extLst>
              <a:ext uri="{FF2B5EF4-FFF2-40B4-BE49-F238E27FC236}">
                <a16:creationId xmlns:a16="http://schemas.microsoft.com/office/drawing/2014/main" id="{52070936-5F80-A179-57E5-6AB0B44B295C}"/>
              </a:ext>
            </a:extLst>
          </p:cNvPr>
          <p:cNvSpPr txBox="1"/>
          <p:nvPr/>
        </p:nvSpPr>
        <p:spPr>
          <a:xfrm>
            <a:off x="1089212" y="1398495"/>
            <a:ext cx="10031506" cy="1477328"/>
          </a:xfrm>
          <a:prstGeom prst="rect">
            <a:avLst/>
          </a:prstGeom>
          <a:noFill/>
        </p:spPr>
        <p:txBody>
          <a:bodyPr wrap="square" rtlCol="0">
            <a:spAutoFit/>
          </a:bodyPr>
          <a:lstStyle/>
          <a:p>
            <a:r>
              <a:rPr lang="en-US"/>
              <a:t>+ We collected the data from Kaggle, we will be working with a dataset based on [housing prices in Ames, Iowa] (</a:t>
            </a:r>
            <a:r>
              <a:rPr lang="en-US">
                <a:hlinkClick r:id="rId4"/>
              </a:rPr>
              <a:t>House Prices - Advanced Regression Techniques | Kaggle</a:t>
            </a:r>
            <a:r>
              <a:rPr lang="en-US"/>
              <a:t>). It was complied for educational use to be a modernized and expanded alternative to the well-known Boston Housing dataset. </a:t>
            </a:r>
          </a:p>
          <a:p>
            <a:r>
              <a:rPr lang="en-US"/>
              <a:t>+ Machine learning models used in this project: Linear Regression, Ridge Regression, Decision Tree, Random Forest, Gradient Boosting Decision Tree, K-Nearest Neighbors.</a:t>
            </a:r>
          </a:p>
        </p:txBody>
      </p:sp>
    </p:spTree>
    <p:extLst>
      <p:ext uri="{BB962C8B-B14F-4D97-AF65-F5344CB8AC3E}">
        <p14:creationId xmlns:p14="http://schemas.microsoft.com/office/powerpoint/2010/main" val="821088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 name="Straight Connector 10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sz="3700">
                <a:solidFill>
                  <a:srgbClr val="FF0000"/>
                </a:solidFill>
              </a:rPr>
              <a:t>Ridge regression</a:t>
            </a:r>
          </a:p>
        </p:txBody>
      </p:sp>
      <p:cxnSp>
        <p:nvCxnSpPr>
          <p:cNvPr id="113" name="Straight Connector 112">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0C9DDA7-AF8E-10A2-3E27-54F7556E548F}"/>
              </a:ext>
            </a:extLst>
          </p:cNvPr>
          <p:cNvSpPr txBox="1"/>
          <p:nvPr/>
        </p:nvSpPr>
        <p:spPr>
          <a:xfrm>
            <a:off x="1287162" y="713945"/>
            <a:ext cx="6521621" cy="22945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rgbClr val="C00000"/>
                </a:solidFill>
              </a:rPr>
              <a:t>IDEA</a:t>
            </a:r>
          </a:p>
          <a:p>
            <a:endParaRPr lang="en-US" sz="2400" b="1">
              <a:ea typeface="+mn-lt"/>
              <a:cs typeface="+mn-lt"/>
            </a:endParaRPr>
          </a:p>
          <a:p>
            <a:pPr marL="285750" indent="-285750">
              <a:buFont typeface="Arial"/>
              <a:buChar char="•"/>
            </a:pPr>
            <a:r>
              <a:rPr lang="en-US" sz="2400">
                <a:ea typeface="+mn-lt"/>
                <a:cs typeface="+mn-lt"/>
              </a:rPr>
              <a:t>Introduce a regularization term </a:t>
            </a:r>
            <a:r>
              <a:rPr lang="en-US" sz="2400" b="1">
                <a:ea typeface="+mn-lt"/>
                <a:cs typeface="+mn-lt"/>
              </a:rPr>
              <a:t>λ</a:t>
            </a:r>
            <a:r>
              <a:rPr lang="en-US" sz="2400">
                <a:ea typeface="+mn-lt"/>
                <a:cs typeface="+mn-lt"/>
              </a:rPr>
              <a:t> in the loss function to control the magnitude of regression coefficients.</a:t>
            </a:r>
            <a:endParaRPr lang="en-US" sz="2400"/>
          </a:p>
          <a:p>
            <a:pPr marL="285750" indent="-285750">
              <a:buFont typeface="Arial"/>
              <a:buChar char="•"/>
            </a:pPr>
            <a:endParaRPr lang="en-US"/>
          </a:p>
          <a:p>
            <a:endParaRPr lang="en-US"/>
          </a:p>
        </p:txBody>
      </p:sp>
      <p:sp>
        <p:nvSpPr>
          <p:cNvPr id="4" name="TextBox 3">
            <a:extLst>
              <a:ext uri="{FF2B5EF4-FFF2-40B4-BE49-F238E27FC236}">
                <a16:creationId xmlns:a16="http://schemas.microsoft.com/office/drawing/2014/main" id="{4E9E551D-7E5A-F6E7-5A7E-6A7683D18895}"/>
              </a:ext>
            </a:extLst>
          </p:cNvPr>
          <p:cNvSpPr txBox="1"/>
          <p:nvPr/>
        </p:nvSpPr>
        <p:spPr>
          <a:xfrm>
            <a:off x="1266568" y="3344492"/>
            <a:ext cx="68511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rtl="0"/>
            <a:r>
              <a:rPr lang="en-US" sz="1800">
                <a:latin typeface="Univers Condensed Light"/>
                <a:ea typeface="Arial"/>
                <a:cs typeface="Arial"/>
              </a:rPr>
              <a:t>​</a:t>
            </a:r>
            <a:endParaRPr lang="en-US"/>
          </a:p>
          <a:p>
            <a:pPr marL="285750" lvl="0" indent="-285750" rtl="0">
              <a:buFont typeface="Arial,Sans-Serif"/>
              <a:buChar char="•"/>
            </a:pPr>
            <a:r>
              <a:rPr lang="en-US" sz="2400" baseline="0">
                <a:latin typeface="Univers Condensed Light"/>
                <a:ea typeface="Arial"/>
                <a:cs typeface="Arial"/>
              </a:rPr>
              <a:t>This helps mitigate overfitting by constraining the size of coefficients, especially in datasets with high variability or numerous independent variables.</a:t>
            </a:r>
            <a:endParaRPr lang="en-US" sz="2400"/>
          </a:p>
        </p:txBody>
      </p:sp>
      <p:pic>
        <p:nvPicPr>
          <p:cNvPr id="5" name="Picture 4" descr="A black text with a white background&#10;&#10;Description automatically generated">
            <a:extLst>
              <a:ext uri="{FF2B5EF4-FFF2-40B4-BE49-F238E27FC236}">
                <a16:creationId xmlns:a16="http://schemas.microsoft.com/office/drawing/2014/main" id="{93147B90-7550-E459-E5EA-C6F36E80F12B}"/>
              </a:ext>
            </a:extLst>
          </p:cNvPr>
          <p:cNvPicPr>
            <a:picLocks noChangeAspect="1"/>
          </p:cNvPicPr>
          <p:nvPr/>
        </p:nvPicPr>
        <p:blipFill>
          <a:blip r:embed="rId3"/>
          <a:stretch>
            <a:fillRect/>
          </a:stretch>
        </p:blipFill>
        <p:spPr>
          <a:xfrm>
            <a:off x="3051390" y="2636528"/>
            <a:ext cx="3302086" cy="708712"/>
          </a:xfrm>
          <a:prstGeom prst="rect">
            <a:avLst/>
          </a:prstGeom>
        </p:spPr>
      </p:pic>
    </p:spTree>
    <p:extLst>
      <p:ext uri="{BB962C8B-B14F-4D97-AF65-F5344CB8AC3E}">
        <p14:creationId xmlns:p14="http://schemas.microsoft.com/office/powerpoint/2010/main" val="220430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1" name="Straight Connector 29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9" name="Rectangle 23">
            <a:extLst>
              <a:ext uri="{FF2B5EF4-FFF2-40B4-BE49-F238E27FC236}">
                <a16:creationId xmlns:a16="http://schemas.microsoft.com/office/drawing/2014/main" id="{FC2BFFFF-16DA-434F-B48D-28B53969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3448424"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1A81A-9F15-8385-1A54-5E9B6CFCF54E}"/>
              </a:ext>
            </a:extLst>
          </p:cNvPr>
          <p:cNvSpPr>
            <a:spLocks noGrp="1"/>
          </p:cNvSpPr>
          <p:nvPr>
            <p:ph type="title"/>
          </p:nvPr>
        </p:nvSpPr>
        <p:spPr>
          <a:xfrm>
            <a:off x="313716" y="675167"/>
            <a:ext cx="2994056" cy="1631751"/>
          </a:xfrm>
        </p:spPr>
        <p:txBody>
          <a:bodyPr vert="horz" lIns="91440" tIns="45720" rIns="91440" bIns="45720" rtlCol="0" anchor="t">
            <a:normAutofit/>
          </a:bodyPr>
          <a:lstStyle/>
          <a:p>
            <a:r>
              <a:rPr lang="en-US" sz="2800"/>
              <a:t>ridge regression</a:t>
            </a:r>
          </a:p>
        </p:txBody>
      </p:sp>
      <p:cxnSp>
        <p:nvCxnSpPr>
          <p:cNvPr id="300" name="Straight Connector 299">
            <a:extLst>
              <a:ext uri="{FF2B5EF4-FFF2-40B4-BE49-F238E27FC236}">
                <a16:creationId xmlns:a16="http://schemas.microsoft.com/office/drawing/2014/main" id="{E8EAD419-2D3B-4CD6-A841-F11CA0944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596CB0B-2151-B20D-6594-A67212B5BE17}"/>
              </a:ext>
            </a:extLst>
          </p:cNvPr>
          <p:cNvSpPr txBox="1"/>
          <p:nvPr/>
        </p:nvSpPr>
        <p:spPr>
          <a:xfrm>
            <a:off x="3583459" y="741199"/>
            <a:ext cx="7043351" cy="1307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CEB22D9C-3C7D-8B45-2B96-83B58CAD4EFC}"/>
              </a:ext>
            </a:extLst>
          </p:cNvPr>
          <p:cNvSpPr txBox="1"/>
          <p:nvPr/>
        </p:nvSpPr>
        <p:spPr>
          <a:xfrm>
            <a:off x="3529853" y="687593"/>
            <a:ext cx="7911352"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0000"/>
                </a:solidFill>
                <a:ea typeface="+mn-lt"/>
                <a:cs typeface="+mn-lt"/>
              </a:rPr>
              <a:t>Approach 1: Direct Computation</a:t>
            </a:r>
            <a:endParaRPr lang="en-US" sz="3600">
              <a:solidFill>
                <a:srgbClr val="FF0000"/>
              </a:solidFill>
            </a:endParaRPr>
          </a:p>
          <a:p>
            <a:pPr marL="285750" indent="-285750">
              <a:buFont typeface="Arial"/>
              <a:buChar char="•"/>
            </a:pPr>
            <a:r>
              <a:rPr lang="en-US" sz="2800">
                <a:ea typeface="+mn-lt"/>
                <a:cs typeface="+mn-lt"/>
              </a:rPr>
              <a:t>Similar to the calculation of </a:t>
            </a:r>
            <a:r>
              <a:rPr lang="en-US" sz="2800" b="1">
                <a:ea typeface="+mn-lt"/>
                <a:cs typeface="+mn-lt"/>
              </a:rPr>
              <a:t>w</a:t>
            </a:r>
            <a:r>
              <a:rPr lang="en-US" sz="2800">
                <a:ea typeface="+mn-lt"/>
                <a:cs typeface="+mn-lt"/>
              </a:rPr>
              <a:t> in Linear Regression, derive the result.</a:t>
            </a:r>
          </a:p>
          <a:p>
            <a:pPr algn="l"/>
            <a:endParaRPr lang="en-US"/>
          </a:p>
        </p:txBody>
      </p:sp>
      <p:pic>
        <p:nvPicPr>
          <p:cNvPr id="7" name="Picture 6">
            <a:extLst>
              <a:ext uri="{FF2B5EF4-FFF2-40B4-BE49-F238E27FC236}">
                <a16:creationId xmlns:a16="http://schemas.microsoft.com/office/drawing/2014/main" id="{D143D01B-81D7-8EA4-9C09-DAC939BD3B2A}"/>
              </a:ext>
            </a:extLst>
          </p:cNvPr>
          <p:cNvPicPr>
            <a:picLocks noChangeAspect="1"/>
          </p:cNvPicPr>
          <p:nvPr/>
        </p:nvPicPr>
        <p:blipFill>
          <a:blip r:embed="rId2"/>
          <a:stretch>
            <a:fillRect/>
          </a:stretch>
        </p:blipFill>
        <p:spPr>
          <a:xfrm>
            <a:off x="5514022" y="2308543"/>
            <a:ext cx="3669348" cy="761366"/>
          </a:xfrm>
          <a:prstGeom prst="rect">
            <a:avLst/>
          </a:prstGeom>
        </p:spPr>
      </p:pic>
      <p:sp>
        <p:nvSpPr>
          <p:cNvPr id="8" name="TextBox 7">
            <a:extLst>
              <a:ext uri="{FF2B5EF4-FFF2-40B4-BE49-F238E27FC236}">
                <a16:creationId xmlns:a16="http://schemas.microsoft.com/office/drawing/2014/main" id="{82D634B2-AD2A-B01F-4F6C-5417B5EF3F70}"/>
              </a:ext>
            </a:extLst>
          </p:cNvPr>
          <p:cNvSpPr txBox="1"/>
          <p:nvPr/>
        </p:nvSpPr>
        <p:spPr>
          <a:xfrm>
            <a:off x="3331032" y="3517583"/>
            <a:ext cx="7892820"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spcAft>
                <a:spcPts val="600"/>
              </a:spcAft>
            </a:pPr>
            <a:r>
              <a:rPr lang="en-US" sz="3600" b="1">
                <a:solidFill>
                  <a:srgbClr val="FF0000"/>
                </a:solidFill>
              </a:rPr>
              <a:t>Approach 2: Updating Regression Coefficients       via Gradient Descent</a:t>
            </a:r>
            <a:endParaRPr lang="en-US" sz="3600"/>
          </a:p>
          <a:p>
            <a:pPr marL="285750" indent="-228600">
              <a:spcAft>
                <a:spcPts val="600"/>
              </a:spcAft>
              <a:buFont typeface="Arial,Sans-Serif"/>
              <a:buChar char="•"/>
            </a:pPr>
            <a:r>
              <a:rPr lang="en-US" sz="2800" b="1">
                <a:solidFill>
                  <a:schemeClr val="tx2"/>
                </a:solidFill>
              </a:rPr>
              <a:t>We update:</a:t>
            </a:r>
          </a:p>
        </p:txBody>
      </p:sp>
      <p:pic>
        <p:nvPicPr>
          <p:cNvPr id="9" name="Picture 8" descr="A black text with a white background&#10;&#10;Description automatically generated">
            <a:extLst>
              <a:ext uri="{FF2B5EF4-FFF2-40B4-BE49-F238E27FC236}">
                <a16:creationId xmlns:a16="http://schemas.microsoft.com/office/drawing/2014/main" id="{1DC9B80B-E167-2681-0C41-A46FDDFA2698}"/>
              </a:ext>
            </a:extLst>
          </p:cNvPr>
          <p:cNvPicPr>
            <a:picLocks noChangeAspect="1"/>
          </p:cNvPicPr>
          <p:nvPr/>
        </p:nvPicPr>
        <p:blipFill>
          <a:blip r:embed="rId3"/>
          <a:stretch>
            <a:fillRect/>
          </a:stretch>
        </p:blipFill>
        <p:spPr>
          <a:xfrm>
            <a:off x="3911918" y="5386388"/>
            <a:ext cx="6867525" cy="581025"/>
          </a:xfrm>
          <a:prstGeom prst="rect">
            <a:avLst/>
          </a:prstGeom>
        </p:spPr>
      </p:pic>
    </p:spTree>
    <p:extLst>
      <p:ext uri="{BB962C8B-B14F-4D97-AF65-F5344CB8AC3E}">
        <p14:creationId xmlns:p14="http://schemas.microsoft.com/office/powerpoint/2010/main" val="15354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1" name="Straight Connector 29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9" name="Rectangle 23">
            <a:extLst>
              <a:ext uri="{FF2B5EF4-FFF2-40B4-BE49-F238E27FC236}">
                <a16:creationId xmlns:a16="http://schemas.microsoft.com/office/drawing/2014/main" id="{FC2BFFFF-16DA-434F-B48D-28B53969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3448424"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1A81A-9F15-8385-1A54-5E9B6CFCF54E}"/>
              </a:ext>
            </a:extLst>
          </p:cNvPr>
          <p:cNvSpPr>
            <a:spLocks noGrp="1"/>
          </p:cNvSpPr>
          <p:nvPr>
            <p:ph type="title"/>
          </p:nvPr>
        </p:nvSpPr>
        <p:spPr>
          <a:xfrm>
            <a:off x="313716" y="675167"/>
            <a:ext cx="2994056" cy="1631751"/>
          </a:xfrm>
        </p:spPr>
        <p:txBody>
          <a:bodyPr vert="horz" lIns="91440" tIns="45720" rIns="91440" bIns="45720" rtlCol="0" anchor="t">
            <a:normAutofit/>
          </a:bodyPr>
          <a:lstStyle/>
          <a:p>
            <a:r>
              <a:rPr lang="en-US" sz="2800"/>
              <a:t>ridge regression</a:t>
            </a:r>
          </a:p>
        </p:txBody>
      </p:sp>
      <p:sp>
        <p:nvSpPr>
          <p:cNvPr id="29" name="TextBox 28">
            <a:extLst>
              <a:ext uri="{FF2B5EF4-FFF2-40B4-BE49-F238E27FC236}">
                <a16:creationId xmlns:a16="http://schemas.microsoft.com/office/drawing/2014/main" id="{3596CB0B-2151-B20D-6594-A67212B5BE17}"/>
              </a:ext>
            </a:extLst>
          </p:cNvPr>
          <p:cNvSpPr txBox="1"/>
          <p:nvPr/>
        </p:nvSpPr>
        <p:spPr>
          <a:xfrm>
            <a:off x="3540327" y="787905"/>
            <a:ext cx="7043351" cy="1307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CEB22D9C-3C7D-8B45-2B96-83B58CAD4EFC}"/>
              </a:ext>
            </a:extLst>
          </p:cNvPr>
          <p:cNvSpPr txBox="1"/>
          <p:nvPr/>
        </p:nvSpPr>
        <p:spPr>
          <a:xfrm>
            <a:off x="3486721" y="734299"/>
            <a:ext cx="7911352"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0000"/>
                </a:solidFill>
                <a:ea typeface="+mn-lt"/>
                <a:cs typeface="+mn-lt"/>
              </a:rPr>
              <a:t>Approach 1: Direct Computation</a:t>
            </a:r>
            <a:endParaRPr lang="en-US" sz="4000">
              <a:solidFill>
                <a:srgbClr val="FF0000"/>
              </a:solidFill>
            </a:endParaRPr>
          </a:p>
          <a:p>
            <a:endParaRPr lang="en-US" b="1">
              <a:ea typeface="+mn-lt"/>
              <a:cs typeface="+mn-lt"/>
            </a:endParaRPr>
          </a:p>
          <a:p>
            <a:pPr marL="285750" indent="-285750">
              <a:buFont typeface="Arial"/>
              <a:buChar char="•"/>
            </a:pPr>
            <a:r>
              <a:rPr lang="en-US" sz="2800" b="1">
                <a:ea typeface="+mn-lt"/>
                <a:cs typeface="+mn-lt"/>
              </a:rPr>
              <a:t>MSE with </a:t>
            </a:r>
            <a:r>
              <a:rPr lang="en-US" sz="2800" b="1" err="1">
                <a:ea typeface="+mn-lt"/>
                <a:cs typeface="+mn-lt"/>
              </a:rPr>
              <a:t>sklearn’s</a:t>
            </a:r>
            <a:r>
              <a:rPr lang="en-US" sz="2800" b="1">
                <a:ea typeface="+mn-lt"/>
                <a:cs typeface="+mn-lt"/>
              </a:rPr>
              <a:t> built-in dataset</a:t>
            </a:r>
          </a:p>
          <a:p>
            <a:pPr algn="l"/>
            <a:endParaRPr lang="en-US"/>
          </a:p>
        </p:txBody>
      </p:sp>
      <p:pic>
        <p:nvPicPr>
          <p:cNvPr id="5" name="Picture 4" descr="A screenshot of a computer error&#10;&#10;Description automatically generated">
            <a:extLst>
              <a:ext uri="{FF2B5EF4-FFF2-40B4-BE49-F238E27FC236}">
                <a16:creationId xmlns:a16="http://schemas.microsoft.com/office/drawing/2014/main" id="{6CA95A68-684B-DD0E-3601-EABE5424F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34" y="2283579"/>
            <a:ext cx="6510597" cy="3432217"/>
          </a:xfrm>
          <a:prstGeom prst="rect">
            <a:avLst/>
          </a:prstGeom>
        </p:spPr>
      </p:pic>
    </p:spTree>
    <p:extLst>
      <p:ext uri="{BB962C8B-B14F-4D97-AF65-F5344CB8AC3E}">
        <p14:creationId xmlns:p14="http://schemas.microsoft.com/office/powerpoint/2010/main" val="291147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1" name="Straight Connector 29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9" name="Rectangle 23">
            <a:extLst>
              <a:ext uri="{FF2B5EF4-FFF2-40B4-BE49-F238E27FC236}">
                <a16:creationId xmlns:a16="http://schemas.microsoft.com/office/drawing/2014/main" id="{FC2BFFFF-16DA-434F-B48D-28B53969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3448424"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1A81A-9F15-8385-1A54-5E9B6CFCF54E}"/>
              </a:ext>
            </a:extLst>
          </p:cNvPr>
          <p:cNvSpPr>
            <a:spLocks noGrp="1"/>
          </p:cNvSpPr>
          <p:nvPr>
            <p:ph type="title"/>
          </p:nvPr>
        </p:nvSpPr>
        <p:spPr>
          <a:xfrm>
            <a:off x="313716" y="675167"/>
            <a:ext cx="2994056" cy="1631751"/>
          </a:xfrm>
        </p:spPr>
        <p:txBody>
          <a:bodyPr vert="horz" lIns="91440" tIns="45720" rIns="91440" bIns="45720" rtlCol="0" anchor="t">
            <a:normAutofit/>
          </a:bodyPr>
          <a:lstStyle/>
          <a:p>
            <a:r>
              <a:rPr lang="en-US" sz="2800"/>
              <a:t>ridge regression</a:t>
            </a:r>
          </a:p>
        </p:txBody>
      </p:sp>
      <p:sp>
        <p:nvSpPr>
          <p:cNvPr id="29" name="TextBox 28">
            <a:extLst>
              <a:ext uri="{FF2B5EF4-FFF2-40B4-BE49-F238E27FC236}">
                <a16:creationId xmlns:a16="http://schemas.microsoft.com/office/drawing/2014/main" id="{3596CB0B-2151-B20D-6594-A67212B5BE17}"/>
              </a:ext>
            </a:extLst>
          </p:cNvPr>
          <p:cNvSpPr txBox="1"/>
          <p:nvPr/>
        </p:nvSpPr>
        <p:spPr>
          <a:xfrm>
            <a:off x="3540327" y="787905"/>
            <a:ext cx="7043351" cy="1307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CEB22D9C-3C7D-8B45-2B96-83B58CAD4EFC}"/>
              </a:ext>
            </a:extLst>
          </p:cNvPr>
          <p:cNvSpPr txBox="1"/>
          <p:nvPr/>
        </p:nvSpPr>
        <p:spPr>
          <a:xfrm>
            <a:off x="3486721" y="734299"/>
            <a:ext cx="7911352"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0000"/>
                </a:solidFill>
                <a:ea typeface="+mn-lt"/>
                <a:cs typeface="+mn-lt"/>
              </a:rPr>
              <a:t>Approach 2: Updating Regression Coefficients      via Gradient Descent</a:t>
            </a:r>
            <a:endParaRPr lang="en-US"/>
          </a:p>
          <a:p>
            <a:endParaRPr lang="en-US" b="1">
              <a:ea typeface="+mn-lt"/>
              <a:cs typeface="+mn-lt"/>
            </a:endParaRPr>
          </a:p>
          <a:p>
            <a:pPr marL="285750" indent="-285750">
              <a:buFont typeface="Arial"/>
              <a:buChar char="•"/>
            </a:pPr>
            <a:r>
              <a:rPr lang="en-US" sz="2800" b="1">
                <a:ea typeface="+mn-lt"/>
                <a:cs typeface="+mn-lt"/>
              </a:rPr>
              <a:t>MSE with </a:t>
            </a:r>
            <a:r>
              <a:rPr lang="en-US" sz="2800" b="1" err="1">
                <a:ea typeface="+mn-lt"/>
                <a:cs typeface="+mn-lt"/>
              </a:rPr>
              <a:t>sklearn’s</a:t>
            </a:r>
            <a:r>
              <a:rPr lang="en-US" sz="2800" b="1">
                <a:ea typeface="+mn-lt"/>
                <a:cs typeface="+mn-lt"/>
              </a:rPr>
              <a:t> built-in dataset</a:t>
            </a:r>
          </a:p>
          <a:p>
            <a:pPr algn="l"/>
            <a:endParaRPr lang="en-US"/>
          </a:p>
        </p:txBody>
      </p:sp>
      <p:pic>
        <p:nvPicPr>
          <p:cNvPr id="5" name="Picture 4" descr="A screenshot of a computer program&#10;&#10;Description automatically generated">
            <a:extLst>
              <a:ext uri="{FF2B5EF4-FFF2-40B4-BE49-F238E27FC236}">
                <a16:creationId xmlns:a16="http://schemas.microsoft.com/office/drawing/2014/main" id="{69CAEE29-B305-F611-E4F7-AD86F8EFC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959" y="2699199"/>
            <a:ext cx="5653379" cy="3598166"/>
          </a:xfrm>
          <a:prstGeom prst="rect">
            <a:avLst/>
          </a:prstGeom>
        </p:spPr>
      </p:pic>
    </p:spTree>
    <p:extLst>
      <p:ext uri="{BB962C8B-B14F-4D97-AF65-F5344CB8AC3E}">
        <p14:creationId xmlns:p14="http://schemas.microsoft.com/office/powerpoint/2010/main" val="22614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5" name="Straight Connector 37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89" name="Rectangle 388">
            <a:extLst>
              <a:ext uri="{FF2B5EF4-FFF2-40B4-BE49-F238E27FC236}">
                <a16:creationId xmlns:a16="http://schemas.microsoft.com/office/drawing/2014/main" id="{6E0D4398-84C2-41B8-BF30-3157F7B18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screen with text&#10;&#10;Description automatically generated">
            <a:extLst>
              <a:ext uri="{FF2B5EF4-FFF2-40B4-BE49-F238E27FC236}">
                <a16:creationId xmlns:a16="http://schemas.microsoft.com/office/drawing/2014/main" id="{C94A2588-D2D2-4234-277C-DBBD40B0D541}"/>
              </a:ext>
            </a:extLst>
          </p:cNvPr>
          <p:cNvPicPr>
            <a:picLocks noChangeAspect="1"/>
          </p:cNvPicPr>
          <p:nvPr/>
        </p:nvPicPr>
        <p:blipFill>
          <a:blip r:embed="rId2">
            <a:extLst>
              <a:ext uri="{28A0092B-C50C-407E-A947-70E740481C1C}">
                <a14:useLocalDpi xmlns:a14="http://schemas.microsoft.com/office/drawing/2010/main" val="0"/>
              </a:ext>
            </a:extLst>
          </a:blip>
          <a:srcRect r="58365"/>
          <a:stretch/>
        </p:blipFill>
        <p:spPr>
          <a:xfrm>
            <a:off x="20" y="10"/>
            <a:ext cx="9137156" cy="6857989"/>
          </a:xfrm>
          <a:prstGeom prst="rect">
            <a:avLst/>
          </a:prstGeom>
        </p:spPr>
      </p:pic>
      <p:sp>
        <p:nvSpPr>
          <p:cNvPr id="391" name="Rectangle 23">
            <a:extLst>
              <a:ext uri="{FF2B5EF4-FFF2-40B4-BE49-F238E27FC236}">
                <a16:creationId xmlns:a16="http://schemas.microsoft.com/office/drawing/2014/main" id="{1E519840-CB5B-442F-AF8C-F848E7699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5558" y="-6724"/>
            <a:ext cx="4265457" cy="686873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1747097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747097 w 5170888"/>
              <a:gd name="connsiteY4" fmla="*/ 0 h 6865085"/>
              <a:gd name="connsiteX0" fmla="*/ 1404766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404766 w 5170888"/>
              <a:gd name="connsiteY4" fmla="*/ 0 h 6865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888" h="6865085">
                <a:moveTo>
                  <a:pt x="1404766" y="0"/>
                </a:moveTo>
                <a:lnTo>
                  <a:pt x="5170888" y="0"/>
                </a:lnTo>
                <a:lnTo>
                  <a:pt x="5170888" y="6857998"/>
                </a:lnTo>
                <a:lnTo>
                  <a:pt x="0" y="6865085"/>
                </a:lnTo>
                <a:lnTo>
                  <a:pt x="140476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1A81A-9F15-8385-1A54-5E9B6CFCF54E}"/>
              </a:ext>
            </a:extLst>
          </p:cNvPr>
          <p:cNvSpPr>
            <a:spLocks noGrp="1"/>
          </p:cNvSpPr>
          <p:nvPr>
            <p:ph type="title"/>
          </p:nvPr>
        </p:nvSpPr>
        <p:spPr>
          <a:xfrm>
            <a:off x="8981440" y="314961"/>
            <a:ext cx="2677160" cy="2519679"/>
          </a:xfrm>
        </p:spPr>
        <p:txBody>
          <a:bodyPr vert="horz" lIns="91440" tIns="45720" rIns="91440" bIns="45720" rtlCol="0" anchor="b">
            <a:normAutofit/>
          </a:bodyPr>
          <a:lstStyle/>
          <a:p>
            <a:pPr algn="r"/>
            <a:r>
              <a:rPr lang="en-US" sz="4400" b="1" i="1" kern="1200" cap="all" baseline="0">
                <a:solidFill>
                  <a:schemeClr val="tx2"/>
                </a:solidFill>
                <a:latin typeface="+mj-lt"/>
                <a:ea typeface="+mj-ea"/>
                <a:cs typeface="+mj-cs"/>
              </a:rPr>
              <a:t>Results with Our Dataset</a:t>
            </a:r>
          </a:p>
        </p:txBody>
      </p:sp>
      <p:cxnSp>
        <p:nvCxnSpPr>
          <p:cNvPr id="393" name="Straight Connector 392">
            <a:extLst>
              <a:ext uri="{FF2B5EF4-FFF2-40B4-BE49-F238E27FC236}">
                <a16:creationId xmlns:a16="http://schemas.microsoft.com/office/drawing/2014/main" id="{AC7EF422-3076-48F2-A38B-7CA851778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31959" y="0"/>
            <a:ext cx="5279056" cy="77792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6896548C-21A4-493D-B220-64E89F1EF6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81082" y="-6724"/>
            <a:ext cx="2279175" cy="68647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36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92" name="Rectangle 91">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953E92-627D-28BC-A12C-8BE71E988995}"/>
              </a:ext>
            </a:extLst>
          </p:cNvPr>
          <p:cNvSpPr>
            <a:spLocks noGrp="1"/>
          </p:cNvSpPr>
          <p:nvPr>
            <p:ph type="ctrTitle"/>
          </p:nvPr>
        </p:nvSpPr>
        <p:spPr>
          <a:xfrm>
            <a:off x="871870" y="749595"/>
            <a:ext cx="5645888" cy="3902149"/>
          </a:xfrm>
        </p:spPr>
        <p:txBody>
          <a:bodyPr vert="horz" lIns="91440" tIns="45720" rIns="91440" bIns="45720" rtlCol="0" anchor="t">
            <a:normAutofit/>
          </a:bodyPr>
          <a:lstStyle/>
          <a:p>
            <a:r>
              <a:rPr lang="en-US" sz="6600" i="1" kern="1200" cap="all" baseline="0" dirty="0">
                <a:solidFill>
                  <a:schemeClr val="tx2"/>
                </a:solidFill>
                <a:latin typeface="+mj-lt"/>
                <a:ea typeface="+mj-ea"/>
                <a:cs typeface="+mj-cs"/>
              </a:rPr>
              <a:t>Decision Tree</a:t>
            </a:r>
          </a:p>
        </p:txBody>
      </p:sp>
      <p:sp>
        <p:nvSpPr>
          <p:cNvPr id="3" name="Subtitle 2">
            <a:extLst>
              <a:ext uri="{FF2B5EF4-FFF2-40B4-BE49-F238E27FC236}">
                <a16:creationId xmlns:a16="http://schemas.microsoft.com/office/drawing/2014/main" id="{669FC0D0-85CD-AA16-E979-925F050BEB90}"/>
              </a:ext>
            </a:extLst>
          </p:cNvPr>
          <p:cNvSpPr>
            <a:spLocks noGrp="1"/>
          </p:cNvSpPr>
          <p:nvPr>
            <p:ph type="subTitle" idx="1"/>
          </p:nvPr>
        </p:nvSpPr>
        <p:spPr>
          <a:xfrm>
            <a:off x="871870" y="4651745"/>
            <a:ext cx="4890977" cy="999460"/>
          </a:xfrm>
        </p:spPr>
        <p:txBody>
          <a:bodyPr vert="horz" lIns="91440" tIns="45720" rIns="91440" bIns="45720" rtlCol="0" anchor="b">
            <a:normAutofit/>
          </a:bodyPr>
          <a:lstStyle/>
          <a:p>
            <a:pPr>
              <a:lnSpc>
                <a:spcPct val="120000"/>
              </a:lnSpc>
            </a:pPr>
            <a:endParaRPr lang="en-US" spc="300">
              <a:solidFill>
                <a:schemeClr val="tx2"/>
              </a:solidFill>
            </a:endParaRPr>
          </a:p>
        </p:txBody>
      </p:sp>
      <p:pic>
        <p:nvPicPr>
          <p:cNvPr id="6" name="Picture Placeholder 5" descr="A diagram of a family tree&#10;&#10;Description automatically generated">
            <a:extLst>
              <a:ext uri="{FF2B5EF4-FFF2-40B4-BE49-F238E27FC236}">
                <a16:creationId xmlns:a16="http://schemas.microsoft.com/office/drawing/2014/main" id="{6C8ECE79-0C7D-17BD-0981-46FB01A9951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640" r="18742"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94" name="Straight Connector 93">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69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4" name="Straight Connector 8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91" name="Rectangle 90">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EFC6B-5D27-DB57-D991-F123A23550EE}"/>
              </a:ext>
            </a:extLst>
          </p:cNvPr>
          <p:cNvSpPr>
            <a:spLocks noGrp="1"/>
          </p:cNvSpPr>
          <p:nvPr>
            <p:ph type="ctrTitle"/>
          </p:nvPr>
        </p:nvSpPr>
        <p:spPr>
          <a:xfrm>
            <a:off x="1015488" y="1216404"/>
            <a:ext cx="4493885" cy="3758268"/>
          </a:xfrm>
        </p:spPr>
        <p:txBody>
          <a:bodyPr vert="horz" lIns="91440" tIns="45720" rIns="91440" bIns="45720" rtlCol="0" anchor="b">
            <a:normAutofit fontScale="90000"/>
          </a:bodyPr>
          <a:lstStyle/>
          <a:p>
            <a:r>
              <a:rPr lang="en-US" sz="1800" spc="300"/>
              <a:t>+ A decision tree is a model composed of a collection of “questions” organized hierarchically in the shape of a tree. </a:t>
            </a:r>
            <a:br>
              <a:rPr lang="en-US" sz="1800" spc="300"/>
            </a:br>
            <a:br>
              <a:rPr lang="en-US" sz="1800" spc="300"/>
            </a:br>
            <a:r>
              <a:rPr lang="en-US" sz="1800" spc="300"/>
              <a:t>+ Each non-leaf node contains a condition, and each leaf node contains a prediction</a:t>
            </a:r>
            <a:br>
              <a:rPr lang="en-US" sz="1800" spc="300"/>
            </a:br>
            <a:br>
              <a:rPr lang="en-US" sz="1800" spc="300"/>
            </a:br>
            <a:r>
              <a:rPr lang="en-US" sz="1800" spc="300"/>
              <a:t>+</a:t>
            </a:r>
            <a:r>
              <a:rPr lang="en-US" sz="1800"/>
              <a:t>The </a:t>
            </a:r>
            <a:r>
              <a:rPr lang="en-US" sz="1800" b="1"/>
              <a:t>main idea of using a Decision Tree</a:t>
            </a:r>
            <a:r>
              <a:rPr lang="en-US" sz="1800"/>
              <a:t> is to create a model that predicts the target variable by learning simple decision rules inferred from the data's features</a:t>
            </a:r>
          </a:p>
        </p:txBody>
      </p:sp>
      <p:sp>
        <p:nvSpPr>
          <p:cNvPr id="3" name="Subtitle 2">
            <a:extLst>
              <a:ext uri="{FF2B5EF4-FFF2-40B4-BE49-F238E27FC236}">
                <a16:creationId xmlns:a16="http://schemas.microsoft.com/office/drawing/2014/main" id="{337CFAFE-40C4-CE1B-036D-D79C28CC4EB3}"/>
              </a:ext>
            </a:extLst>
          </p:cNvPr>
          <p:cNvSpPr>
            <a:spLocks noGrp="1"/>
          </p:cNvSpPr>
          <p:nvPr>
            <p:ph type="subTitle" idx="1"/>
          </p:nvPr>
        </p:nvSpPr>
        <p:spPr>
          <a:xfrm>
            <a:off x="2189527" y="5385732"/>
            <a:ext cx="3020184" cy="938868"/>
          </a:xfrm>
        </p:spPr>
        <p:txBody>
          <a:bodyPr vert="horz" lIns="91440" tIns="45720" rIns="91440" bIns="45720" rtlCol="0">
            <a:normAutofit/>
          </a:bodyPr>
          <a:lstStyle/>
          <a:p>
            <a:pPr>
              <a:lnSpc>
                <a:spcPct val="120000"/>
              </a:lnSpc>
            </a:pPr>
            <a:endParaRPr lang="en-US" spc="300">
              <a:solidFill>
                <a:schemeClr val="tx2"/>
              </a:solidFill>
            </a:endParaRPr>
          </a:p>
        </p:txBody>
      </p:sp>
      <p:cxnSp>
        <p:nvCxnSpPr>
          <p:cNvPr id="92" name="Straight Connector 91">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company&#10;&#10;Description automatically generated">
            <a:extLst>
              <a:ext uri="{FF2B5EF4-FFF2-40B4-BE49-F238E27FC236}">
                <a16:creationId xmlns:a16="http://schemas.microsoft.com/office/drawing/2014/main" id="{F5769E01-EA00-2C02-17CD-4F3AA3066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034" y="1382973"/>
            <a:ext cx="6321097" cy="3949277"/>
          </a:xfrm>
          <a:prstGeom prst="rect">
            <a:avLst/>
          </a:prstGeom>
        </p:spPr>
      </p:pic>
      <p:sp>
        <p:nvSpPr>
          <p:cNvPr id="7" name="Picture Placeholder 6">
            <a:extLst>
              <a:ext uri="{FF2B5EF4-FFF2-40B4-BE49-F238E27FC236}">
                <a16:creationId xmlns:a16="http://schemas.microsoft.com/office/drawing/2014/main" id="{099AF2B7-2533-79BC-82B7-E3DE936FFFAD}"/>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374120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202BA-CBE5-F58A-2859-CE192D38BDF5}"/>
              </a:ext>
            </a:extLst>
          </p:cNvPr>
          <p:cNvSpPr>
            <a:spLocks noGrp="1"/>
          </p:cNvSpPr>
          <p:nvPr>
            <p:ph type="ctrTitle"/>
          </p:nvPr>
        </p:nvSpPr>
        <p:spPr>
          <a:xfrm>
            <a:off x="1215072" y="528320"/>
            <a:ext cx="5028566" cy="1082766"/>
          </a:xfrm>
        </p:spPr>
        <p:txBody>
          <a:bodyPr/>
          <a:lstStyle/>
          <a:p>
            <a:r>
              <a:rPr lang="en-US"/>
              <a:t>+ Advantages:</a:t>
            </a:r>
          </a:p>
        </p:txBody>
      </p:sp>
      <p:pic>
        <p:nvPicPr>
          <p:cNvPr id="6" name="Picture Placeholder 5" descr="A diagram of a family tree&#10;&#10;Description automatically generated">
            <a:extLst>
              <a:ext uri="{FF2B5EF4-FFF2-40B4-BE49-F238E27FC236}">
                <a16:creationId xmlns:a16="http://schemas.microsoft.com/office/drawing/2014/main" id="{6D9293A0-1439-6760-DD51-A23F8ECE751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067" r="22067"/>
          <a:stretch>
            <a:fillRect/>
          </a:stretch>
        </p:blipFill>
        <p:spPr/>
      </p:pic>
      <p:sp>
        <p:nvSpPr>
          <p:cNvPr id="7" name="TextBox 6">
            <a:extLst>
              <a:ext uri="{FF2B5EF4-FFF2-40B4-BE49-F238E27FC236}">
                <a16:creationId xmlns:a16="http://schemas.microsoft.com/office/drawing/2014/main" id="{3E2EFE36-2B7A-E80B-13F9-DFE240954ACA}"/>
              </a:ext>
            </a:extLst>
          </p:cNvPr>
          <p:cNvSpPr txBox="1"/>
          <p:nvPr/>
        </p:nvSpPr>
        <p:spPr>
          <a:xfrm>
            <a:off x="1045029" y="1611086"/>
            <a:ext cx="5617028" cy="1754326"/>
          </a:xfrm>
          <a:prstGeom prst="rect">
            <a:avLst/>
          </a:prstGeom>
          <a:noFill/>
        </p:spPr>
        <p:txBody>
          <a:bodyPr wrap="square" rtlCol="0">
            <a:spAutoFit/>
          </a:bodyPr>
          <a:lstStyle/>
          <a:p>
            <a:pPr marL="285750" indent="-285750">
              <a:buFont typeface="Arial" panose="020B0604020202020204" pitchFamily="34" charset="0"/>
              <a:buChar char="•"/>
            </a:pPr>
            <a:r>
              <a:rPr lang="en-US"/>
              <a:t>Fast enough to train using hyperparameter tuning with cross-validation</a:t>
            </a:r>
          </a:p>
          <a:p>
            <a:pPr marL="285750" indent="-285750">
              <a:buFont typeface="Arial" panose="020B0604020202020204" pitchFamily="34" charset="0"/>
              <a:buChar char="•"/>
            </a:pPr>
            <a:r>
              <a:rPr lang="en-US"/>
              <a:t>Simple to visualize and interpret the logic and rules behind the prediction</a:t>
            </a:r>
          </a:p>
          <a:p>
            <a:pPr marL="285750" indent="-285750">
              <a:buFont typeface="Arial" panose="020B0604020202020204" pitchFamily="34" charset="0"/>
              <a:buChar char="•"/>
            </a:pPr>
            <a:r>
              <a:rPr lang="en-US"/>
              <a:t>Work well with missing data</a:t>
            </a:r>
          </a:p>
          <a:p>
            <a:pPr marL="285750" indent="-285750">
              <a:buFont typeface="Arial" panose="020B0604020202020204" pitchFamily="34" charset="0"/>
              <a:buChar char="•"/>
            </a:pPr>
            <a:r>
              <a:rPr lang="en-US"/>
              <a:t>Can be used with both classification and regression</a:t>
            </a:r>
          </a:p>
        </p:txBody>
      </p:sp>
    </p:spTree>
    <p:extLst>
      <p:ext uri="{BB962C8B-B14F-4D97-AF65-F5344CB8AC3E}">
        <p14:creationId xmlns:p14="http://schemas.microsoft.com/office/powerpoint/2010/main" val="2750543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3FF6-0048-3FB0-4BAD-33403DDCF053}"/>
              </a:ext>
            </a:extLst>
          </p:cNvPr>
          <p:cNvSpPr>
            <a:spLocks noGrp="1"/>
          </p:cNvSpPr>
          <p:nvPr>
            <p:ph type="ctrTitle"/>
          </p:nvPr>
        </p:nvSpPr>
        <p:spPr>
          <a:xfrm>
            <a:off x="1215072" y="528320"/>
            <a:ext cx="5028566" cy="995680"/>
          </a:xfrm>
        </p:spPr>
        <p:txBody>
          <a:bodyPr/>
          <a:lstStyle/>
          <a:p>
            <a:r>
              <a:rPr lang="en-US"/>
              <a:t>+ Drawbacks</a:t>
            </a:r>
          </a:p>
        </p:txBody>
      </p:sp>
      <p:sp>
        <p:nvSpPr>
          <p:cNvPr id="3" name="Subtitle 2">
            <a:extLst>
              <a:ext uri="{FF2B5EF4-FFF2-40B4-BE49-F238E27FC236}">
                <a16:creationId xmlns:a16="http://schemas.microsoft.com/office/drawing/2014/main" id="{2AEEAD37-E1FD-FCFB-AB4C-E06A7CF95153}"/>
              </a:ext>
            </a:extLst>
          </p:cNvPr>
          <p:cNvSpPr>
            <a:spLocks noGrp="1"/>
          </p:cNvSpPr>
          <p:nvPr>
            <p:ph type="subTitle" idx="1"/>
          </p:nvPr>
        </p:nvSpPr>
        <p:spPr/>
        <p:txBody>
          <a:bodyPr/>
          <a:lstStyle/>
          <a:p>
            <a:endParaRPr lang="en-US"/>
          </a:p>
        </p:txBody>
      </p:sp>
      <p:pic>
        <p:nvPicPr>
          <p:cNvPr id="6" name="Picture Placeholder 5" descr="A diagram of a family tree&#10;&#10;Description automatically generated">
            <a:extLst>
              <a:ext uri="{FF2B5EF4-FFF2-40B4-BE49-F238E27FC236}">
                <a16:creationId xmlns:a16="http://schemas.microsoft.com/office/drawing/2014/main" id="{D1876C20-01A9-E8D2-9F6A-3A33419F44A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067" r="22067"/>
          <a:stretch>
            <a:fillRect/>
          </a:stretch>
        </p:blipFill>
        <p:spPr/>
      </p:pic>
      <p:sp>
        <p:nvSpPr>
          <p:cNvPr id="7" name="TextBox 6">
            <a:extLst>
              <a:ext uri="{FF2B5EF4-FFF2-40B4-BE49-F238E27FC236}">
                <a16:creationId xmlns:a16="http://schemas.microsoft.com/office/drawing/2014/main" id="{3CFE4288-7E1A-BBBF-82B1-B9F59401C3CF}"/>
              </a:ext>
            </a:extLst>
          </p:cNvPr>
          <p:cNvSpPr txBox="1"/>
          <p:nvPr/>
        </p:nvSpPr>
        <p:spPr>
          <a:xfrm>
            <a:off x="1215072" y="1524000"/>
            <a:ext cx="5294585" cy="923330"/>
          </a:xfrm>
          <a:prstGeom prst="rect">
            <a:avLst/>
          </a:prstGeom>
          <a:noFill/>
        </p:spPr>
        <p:txBody>
          <a:bodyPr wrap="square" rtlCol="0">
            <a:spAutoFit/>
          </a:bodyPr>
          <a:lstStyle/>
          <a:p>
            <a:pPr marL="285750" indent="-285750">
              <a:buFont typeface="Arial" panose="020B0604020202020204" pitchFamily="34" charset="0"/>
              <a:buChar char="•"/>
            </a:pPr>
            <a:r>
              <a:rPr lang="en-US"/>
              <a:t>Tend to overfitting if not pruning carefully</a:t>
            </a:r>
          </a:p>
          <a:p>
            <a:pPr marL="285750" indent="-285750">
              <a:buFont typeface="Arial" panose="020B0604020202020204" pitchFamily="34" charset="0"/>
              <a:buChar char="•"/>
            </a:pPr>
            <a:r>
              <a:rPr lang="en-US"/>
              <a:t>Limited predictive power</a:t>
            </a:r>
          </a:p>
          <a:p>
            <a:pPr marL="285750" indent="-285750">
              <a:buFont typeface="Arial" panose="020B0604020202020204" pitchFamily="34" charset="0"/>
              <a:buChar char="•"/>
            </a:pPr>
            <a:r>
              <a:rPr lang="en-US"/>
              <a:t>Instability with noise</a:t>
            </a:r>
          </a:p>
        </p:txBody>
      </p:sp>
    </p:spTree>
    <p:extLst>
      <p:ext uri="{BB962C8B-B14F-4D97-AF65-F5344CB8AC3E}">
        <p14:creationId xmlns:p14="http://schemas.microsoft.com/office/powerpoint/2010/main" val="783389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92" name="Rectangle 9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4C0E6-2972-42C5-9362-A21202F1649A}"/>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r>
              <a:rPr lang="en-US" sz="4000"/>
              <a:t>Implementing Decision tree</a:t>
            </a:r>
          </a:p>
        </p:txBody>
      </p:sp>
      <p:sp>
        <p:nvSpPr>
          <p:cNvPr id="3" name="Subtitle 2">
            <a:extLst>
              <a:ext uri="{FF2B5EF4-FFF2-40B4-BE49-F238E27FC236}">
                <a16:creationId xmlns:a16="http://schemas.microsoft.com/office/drawing/2014/main" id="{61C4AD84-6EC3-0BF1-CCED-A6D3551FF986}"/>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endParaRPr lang="en-US" sz="1600" spc="300">
              <a:solidFill>
                <a:schemeClr val="tx2"/>
              </a:solidFill>
            </a:endParaRPr>
          </a:p>
        </p:txBody>
      </p:sp>
      <p:cxnSp>
        <p:nvCxnSpPr>
          <p:cNvPr id="95" name="Straight Connector 94">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screenshot of a computer&#10;&#10;Description automatically generated">
            <a:extLst>
              <a:ext uri="{FF2B5EF4-FFF2-40B4-BE49-F238E27FC236}">
                <a16:creationId xmlns:a16="http://schemas.microsoft.com/office/drawing/2014/main" id="{95E28E43-6C04-C6E5-8503-3E83D6154FD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r="23556"/>
          <a:stretch/>
        </p:blipFill>
        <p:spPr>
          <a:xfrm>
            <a:off x="2788442" y="533400"/>
            <a:ext cx="6615115" cy="3721025"/>
          </a:xfrm>
          <a:prstGeom prst="rect">
            <a:avLst/>
          </a:prstGeom>
        </p:spPr>
      </p:pic>
    </p:spTree>
    <p:extLst>
      <p:ext uri="{BB962C8B-B14F-4D97-AF65-F5344CB8AC3E}">
        <p14:creationId xmlns:p14="http://schemas.microsoft.com/office/powerpoint/2010/main" val="3836912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215072" y="528320"/>
            <a:ext cx="5028566" cy="977751"/>
          </a:xfrm>
          <a:noFill/>
        </p:spPr>
        <p:txBody>
          <a:bodyPr>
            <a:noAutofit/>
          </a:bodyPr>
          <a:lstStyle/>
          <a:p>
            <a:r>
              <a:rPr lang="en-US"/>
              <a:t>introduction</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1215072" y="1714884"/>
            <a:ext cx="5381686" cy="3467264"/>
          </a:xfrm>
          <a:noFill/>
        </p:spPr>
        <p:txBody>
          <a:bodyPr vert="horz" lIns="91440" tIns="45720" rIns="91440" bIns="45720" rtlCol="0" anchor="t">
            <a:noAutofit/>
          </a:bodyPr>
          <a:lstStyle/>
          <a:p>
            <a:r>
              <a:rPr lang="en-US">
                <a:solidFill>
                  <a:srgbClr val="17AEFE"/>
                </a:solidFill>
                <a:latin typeface="Walbaum Display Light"/>
              </a:rPr>
              <a:t>The housing price prediction problem involves developing a model to estimate the price of a house based on key features such as location, size, number of bedrooms, and other relevant factors. This problem combines elements of data preprocessing, feature engineering, and predictive modeling to understand market trends and provide accurate pricing estimates for decision-making in real estate.</a:t>
            </a:r>
            <a:endParaRPr lang="en-US">
              <a:solidFill>
                <a:srgbClr val="17AEFE"/>
              </a:solidFill>
            </a:endParaRPr>
          </a:p>
          <a:p>
            <a:endParaRPr lang="en-US">
              <a:solidFill>
                <a:srgbClr val="17AEFE"/>
              </a:solidFill>
            </a:endParaRPr>
          </a:p>
        </p:txBody>
      </p:sp>
      <p:pic>
        <p:nvPicPr>
          <p:cNvPr id="43" name="Picture Placeholder 42" descr="A plane flying over a city">
            <a:extLst>
              <a:ext uri="{FF2B5EF4-FFF2-40B4-BE49-F238E27FC236}">
                <a16:creationId xmlns:a16="http://schemas.microsoft.com/office/drawing/2014/main" id="{9100BC91-12A3-DE75-3F38-9C17D39DC5E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9" r="39"/>
          <a:stretch/>
        </p:blipFill>
        <p:spPr/>
      </p:pic>
    </p:spTree>
    <p:extLst>
      <p:ext uri="{BB962C8B-B14F-4D97-AF65-F5344CB8AC3E}">
        <p14:creationId xmlns:p14="http://schemas.microsoft.com/office/powerpoint/2010/main" val="424203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2" name="Straight Connector 1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9" name="Rectangle 158">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4D688-5103-86CD-9167-B152923DBE88}"/>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r>
              <a:rPr lang="en-US" sz="4000" dirty="0"/>
              <a:t>Random Forest</a:t>
            </a:r>
          </a:p>
        </p:txBody>
      </p:sp>
      <p:sp>
        <p:nvSpPr>
          <p:cNvPr id="3" name="Subtitle 2">
            <a:extLst>
              <a:ext uri="{FF2B5EF4-FFF2-40B4-BE49-F238E27FC236}">
                <a16:creationId xmlns:a16="http://schemas.microsoft.com/office/drawing/2014/main" id="{7B77CE87-1DBC-B6F9-6E60-FBF1D3911B98}"/>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endParaRPr lang="en-US" sz="1600" spc="300">
              <a:solidFill>
                <a:schemeClr val="tx2"/>
              </a:solidFill>
            </a:endParaRPr>
          </a:p>
        </p:txBody>
      </p:sp>
      <p:cxnSp>
        <p:nvCxnSpPr>
          <p:cNvPr id="165" name="Straight Connector 164">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diagram of a sample&#10;&#10;Description automatically generated">
            <a:extLst>
              <a:ext uri="{FF2B5EF4-FFF2-40B4-BE49-F238E27FC236}">
                <a16:creationId xmlns:a16="http://schemas.microsoft.com/office/drawing/2014/main" id="{3618A352-3A3D-FA34-7F76-A5AB48DD909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206" b="11208"/>
          <a:stretch/>
        </p:blipFill>
        <p:spPr>
          <a:xfrm>
            <a:off x="2788414" y="533400"/>
            <a:ext cx="6615171" cy="3721025"/>
          </a:xfrm>
          <a:prstGeom prst="rect">
            <a:avLst/>
          </a:prstGeom>
        </p:spPr>
      </p:pic>
    </p:spTree>
    <p:extLst>
      <p:ext uri="{BB962C8B-B14F-4D97-AF65-F5344CB8AC3E}">
        <p14:creationId xmlns:p14="http://schemas.microsoft.com/office/powerpoint/2010/main" val="397938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A4E7A-0F34-06E0-7246-BD24D9756E12}"/>
              </a:ext>
            </a:extLst>
          </p:cNvPr>
          <p:cNvSpPr>
            <a:spLocks noGrp="1"/>
          </p:cNvSpPr>
          <p:nvPr>
            <p:ph type="ctrTitle"/>
          </p:nvPr>
        </p:nvSpPr>
        <p:spPr>
          <a:xfrm>
            <a:off x="871870" y="749595"/>
            <a:ext cx="5645888" cy="3902149"/>
          </a:xfrm>
        </p:spPr>
        <p:txBody>
          <a:bodyPr vert="horz" lIns="91440" tIns="45720" rIns="91440" bIns="45720" rtlCol="0" anchor="t">
            <a:normAutofit/>
          </a:bodyPr>
          <a:lstStyle/>
          <a:p>
            <a:r>
              <a:rPr lang="en-US" sz="1800" i="1" kern="1200" cap="all" baseline="0">
                <a:solidFill>
                  <a:schemeClr val="tx2"/>
                </a:solidFill>
              </a:rPr>
              <a:t>+ A random forest is an ensemble of decision trees in which each decision tree is trained with a specific random noise</a:t>
            </a:r>
            <a:br>
              <a:rPr lang="en-US" sz="1800" i="1" kern="1200" cap="all" baseline="0">
                <a:solidFill>
                  <a:schemeClr val="tx2"/>
                </a:solidFill>
              </a:rPr>
            </a:br>
            <a:br>
              <a:rPr lang="en-US" sz="1800" i="1" kern="1200" cap="all" baseline="0">
                <a:solidFill>
                  <a:schemeClr val="tx2"/>
                </a:solidFill>
              </a:rPr>
            </a:br>
            <a:r>
              <a:rPr lang="en-US" sz="1800" i="1" kern="1200" cap="all" baseline="0">
                <a:solidFill>
                  <a:schemeClr val="tx2"/>
                </a:solidFill>
              </a:rPr>
              <a:t>+ </a:t>
            </a:r>
            <a:r>
              <a:rPr lang="en-US" sz="1800"/>
              <a:t>The </a:t>
            </a:r>
            <a:r>
              <a:rPr lang="en-US" sz="1800" b="1"/>
              <a:t>main idea of using Random Forest</a:t>
            </a:r>
            <a:r>
              <a:rPr lang="en-US" sz="1800"/>
              <a:t> is to combine multiple decision trees to create a more robust, accurate, and stable predictive model</a:t>
            </a:r>
            <a:endParaRPr lang="en-US" sz="1800" i="1" kern="1200" cap="all" baseline="0">
              <a:solidFill>
                <a:schemeClr val="tx2"/>
              </a:solidFill>
            </a:endParaRPr>
          </a:p>
        </p:txBody>
      </p:sp>
      <p:sp>
        <p:nvSpPr>
          <p:cNvPr id="3" name="Subtitle 2">
            <a:extLst>
              <a:ext uri="{FF2B5EF4-FFF2-40B4-BE49-F238E27FC236}">
                <a16:creationId xmlns:a16="http://schemas.microsoft.com/office/drawing/2014/main" id="{AB5B06A8-8733-926A-20B2-225186E47D84}"/>
              </a:ext>
            </a:extLst>
          </p:cNvPr>
          <p:cNvSpPr>
            <a:spLocks noGrp="1"/>
          </p:cNvSpPr>
          <p:nvPr>
            <p:ph type="subTitle" idx="1"/>
          </p:nvPr>
        </p:nvSpPr>
        <p:spPr>
          <a:xfrm>
            <a:off x="871870" y="4651745"/>
            <a:ext cx="4890977" cy="999460"/>
          </a:xfrm>
        </p:spPr>
        <p:txBody>
          <a:bodyPr vert="horz" lIns="91440" tIns="45720" rIns="91440" bIns="45720" rtlCol="0" anchor="b">
            <a:normAutofit/>
          </a:bodyPr>
          <a:lstStyle/>
          <a:p>
            <a:pPr>
              <a:lnSpc>
                <a:spcPct val="120000"/>
              </a:lnSpc>
            </a:pPr>
            <a:endParaRPr lang="en-US" spc="300">
              <a:solidFill>
                <a:schemeClr val="tx2"/>
              </a:solidFill>
            </a:endParaRPr>
          </a:p>
        </p:txBody>
      </p:sp>
      <p:pic>
        <p:nvPicPr>
          <p:cNvPr id="6" name="Picture 5" descr="Aerial view of green treetops">
            <a:extLst>
              <a:ext uri="{FF2B5EF4-FFF2-40B4-BE49-F238E27FC236}">
                <a16:creationId xmlns:a16="http://schemas.microsoft.com/office/drawing/2014/main" id="{B45E0E76-9D8A-DC43-3E70-B2ACD2A37D1E}"/>
              </a:ext>
            </a:extLst>
          </p:cNvPr>
          <p:cNvPicPr>
            <a:picLocks noChangeAspect="1"/>
          </p:cNvPicPr>
          <p:nvPr/>
        </p:nvPicPr>
        <p:blipFill>
          <a:blip r:embed="rId2"/>
          <a:srcRect l="16850" r="21859" b="2"/>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28" name="Straight Connector 27">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35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6E0D4398-84C2-41B8-BF30-3157F7B18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diagram of a sample&#10;&#10;Description automatically generated">
            <a:extLst>
              <a:ext uri="{FF2B5EF4-FFF2-40B4-BE49-F238E27FC236}">
                <a16:creationId xmlns:a16="http://schemas.microsoft.com/office/drawing/2014/main" id="{086C23AC-45F7-B93A-029A-5EA54203D4C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406" r="-1" b="-1"/>
          <a:stretch/>
        </p:blipFill>
        <p:spPr>
          <a:xfrm>
            <a:off x="20" y="10"/>
            <a:ext cx="9137156" cy="6857989"/>
          </a:xfrm>
          <a:prstGeom prst="rect">
            <a:avLst/>
          </a:prstGeom>
        </p:spPr>
      </p:pic>
      <p:sp>
        <p:nvSpPr>
          <p:cNvPr id="58" name="Rectangle 23">
            <a:extLst>
              <a:ext uri="{FF2B5EF4-FFF2-40B4-BE49-F238E27FC236}">
                <a16:creationId xmlns:a16="http://schemas.microsoft.com/office/drawing/2014/main" id="{1E519840-CB5B-442F-AF8C-F848E7699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5558" y="-6724"/>
            <a:ext cx="4265457" cy="686873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1747097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747097 w 5170888"/>
              <a:gd name="connsiteY4" fmla="*/ 0 h 6865085"/>
              <a:gd name="connsiteX0" fmla="*/ 1404766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404766 w 5170888"/>
              <a:gd name="connsiteY4" fmla="*/ 0 h 6865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888" h="6865085">
                <a:moveTo>
                  <a:pt x="1404766" y="0"/>
                </a:moveTo>
                <a:lnTo>
                  <a:pt x="5170888" y="0"/>
                </a:lnTo>
                <a:lnTo>
                  <a:pt x="5170888" y="6857998"/>
                </a:lnTo>
                <a:lnTo>
                  <a:pt x="0" y="6865085"/>
                </a:lnTo>
                <a:lnTo>
                  <a:pt x="140476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FE4B2-A54B-7C8A-42EF-1F4DE872CC07}"/>
              </a:ext>
            </a:extLst>
          </p:cNvPr>
          <p:cNvSpPr>
            <a:spLocks noGrp="1"/>
          </p:cNvSpPr>
          <p:nvPr>
            <p:ph type="ctrTitle"/>
          </p:nvPr>
        </p:nvSpPr>
        <p:spPr>
          <a:xfrm>
            <a:off x="8504880" y="3025587"/>
            <a:ext cx="3153720" cy="2985247"/>
          </a:xfrm>
        </p:spPr>
        <p:txBody>
          <a:bodyPr vert="horz" lIns="91440" tIns="45720" rIns="91440" bIns="45720" rtlCol="0" anchor="b">
            <a:normAutofit/>
          </a:bodyPr>
          <a:lstStyle/>
          <a:p>
            <a:pPr algn="r"/>
            <a:endParaRPr lang="en-US" i="1" kern="1200" cap="all" baseline="0">
              <a:solidFill>
                <a:schemeClr val="tx2"/>
              </a:solidFill>
              <a:latin typeface="+mj-lt"/>
              <a:ea typeface="+mj-ea"/>
              <a:cs typeface="+mj-cs"/>
            </a:endParaRPr>
          </a:p>
        </p:txBody>
      </p:sp>
      <p:sp>
        <p:nvSpPr>
          <p:cNvPr id="3" name="Subtitle 2">
            <a:extLst>
              <a:ext uri="{FF2B5EF4-FFF2-40B4-BE49-F238E27FC236}">
                <a16:creationId xmlns:a16="http://schemas.microsoft.com/office/drawing/2014/main" id="{D949DA34-7208-4300-B720-6D300D034B96}"/>
              </a:ext>
            </a:extLst>
          </p:cNvPr>
          <p:cNvSpPr>
            <a:spLocks noGrp="1"/>
          </p:cNvSpPr>
          <p:nvPr>
            <p:ph type="subTitle" idx="1"/>
          </p:nvPr>
        </p:nvSpPr>
        <p:spPr>
          <a:xfrm>
            <a:off x="9137176" y="1116873"/>
            <a:ext cx="2521424" cy="1520669"/>
          </a:xfrm>
        </p:spPr>
        <p:txBody>
          <a:bodyPr vert="horz" lIns="91440" tIns="45720" rIns="91440" bIns="45720" rtlCol="0">
            <a:normAutofit/>
          </a:bodyPr>
          <a:lstStyle/>
          <a:p>
            <a:pPr algn="r">
              <a:lnSpc>
                <a:spcPct val="120000"/>
              </a:lnSpc>
            </a:pPr>
            <a:r>
              <a:rPr lang="en-US" sz="1600" spc="300">
                <a:solidFill>
                  <a:schemeClr val="tx2"/>
                </a:solidFill>
              </a:rPr>
              <a:t>Example of random forest</a:t>
            </a:r>
          </a:p>
        </p:txBody>
      </p:sp>
      <p:cxnSp>
        <p:nvCxnSpPr>
          <p:cNvPr id="60" name="Straight Connector 59">
            <a:extLst>
              <a:ext uri="{FF2B5EF4-FFF2-40B4-BE49-F238E27FC236}">
                <a16:creationId xmlns:a16="http://schemas.microsoft.com/office/drawing/2014/main" id="{AC7EF422-3076-48F2-A38B-7CA851778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31959" y="0"/>
            <a:ext cx="5279056" cy="77792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896548C-21A4-493D-B220-64E89F1EF6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81082" y="-6724"/>
            <a:ext cx="2279175" cy="68647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356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1EF65-3EFB-7DA7-0A38-3372EF468173}"/>
              </a:ext>
            </a:extLst>
          </p:cNvPr>
          <p:cNvSpPr>
            <a:spLocks noGrp="1"/>
          </p:cNvSpPr>
          <p:nvPr>
            <p:ph type="ctrTitle"/>
          </p:nvPr>
        </p:nvSpPr>
        <p:spPr>
          <a:xfrm>
            <a:off x="5230906" y="533401"/>
            <a:ext cx="6427694" cy="1380744"/>
          </a:xfrm>
        </p:spPr>
        <p:txBody>
          <a:bodyPr vert="horz" lIns="91440" tIns="45720" rIns="91440" bIns="45720" rtlCol="0" anchor="ctr">
            <a:normAutofit/>
          </a:bodyPr>
          <a:lstStyle/>
          <a:p>
            <a:r>
              <a:rPr lang="en-US"/>
              <a:t>+Advantages</a:t>
            </a:r>
            <a:br>
              <a:rPr lang="en-US"/>
            </a:br>
            <a:endParaRPr lang="en-US"/>
          </a:p>
        </p:txBody>
      </p:sp>
      <p:sp>
        <p:nvSpPr>
          <p:cNvPr id="3" name="Subtitle 2">
            <a:extLst>
              <a:ext uri="{FF2B5EF4-FFF2-40B4-BE49-F238E27FC236}">
                <a16:creationId xmlns:a16="http://schemas.microsoft.com/office/drawing/2014/main" id="{D7DD72BD-2F84-9118-658B-3C222C9792DF}"/>
              </a:ext>
            </a:extLst>
          </p:cNvPr>
          <p:cNvSpPr>
            <a:spLocks noGrp="1"/>
          </p:cNvSpPr>
          <p:nvPr>
            <p:ph type="subTitle" idx="1"/>
          </p:nvPr>
        </p:nvSpPr>
        <p:spPr>
          <a:xfrm>
            <a:off x="5049839" y="2105525"/>
            <a:ext cx="6481170" cy="4219073"/>
          </a:xfrm>
        </p:spPr>
        <p:txBody>
          <a:bodyPr vert="horz" lIns="91440" tIns="45720" rIns="91440" bIns="45720" rtlCol="0" anchor="ctr">
            <a:normAutofit/>
          </a:bodyPr>
          <a:lstStyle/>
          <a:p>
            <a:pPr marL="285750" indent="-228600">
              <a:buFont typeface="Arial" panose="020B0604020202020204" pitchFamily="34" charset="0"/>
              <a:buChar char="•"/>
            </a:pPr>
            <a:r>
              <a:rPr lang="en-US" spc="300">
                <a:solidFill>
                  <a:schemeClr val="tx2"/>
                </a:solidFill>
              </a:rPr>
              <a:t>Reduce overfitting (compare to decision tree)</a:t>
            </a:r>
          </a:p>
          <a:p>
            <a:pPr marL="285750" indent="-228600">
              <a:buFont typeface="Arial" panose="020B0604020202020204" pitchFamily="34" charset="0"/>
              <a:buChar char="•"/>
            </a:pPr>
            <a:r>
              <a:rPr lang="en-US" spc="300">
                <a:solidFill>
                  <a:schemeClr val="tx2"/>
                </a:solidFill>
              </a:rPr>
              <a:t>Handle with large datasets</a:t>
            </a:r>
          </a:p>
          <a:p>
            <a:pPr marL="285750" indent="-228600">
              <a:buFont typeface="Arial" panose="020B0604020202020204" pitchFamily="34" charset="0"/>
              <a:buChar char="•"/>
            </a:pPr>
            <a:r>
              <a:rPr lang="en-US" spc="300">
                <a:solidFill>
                  <a:schemeClr val="tx2"/>
                </a:solidFill>
              </a:rPr>
              <a:t>Work well with datasets that have complex relationships</a:t>
            </a:r>
          </a:p>
          <a:p>
            <a:pPr marL="285750" indent="-228600">
              <a:buFont typeface="Arial" panose="020B0604020202020204" pitchFamily="34" charset="0"/>
              <a:buChar char="•"/>
            </a:pPr>
            <a:r>
              <a:rPr lang="en-US" spc="300">
                <a:solidFill>
                  <a:schemeClr val="tx2"/>
                </a:solidFill>
              </a:rPr>
              <a:t>Handle both classification and regression tasks effectively</a:t>
            </a:r>
          </a:p>
        </p:txBody>
      </p:sp>
      <p:pic>
        <p:nvPicPr>
          <p:cNvPr id="6" name="Picture Placeholder 5" descr="A diagram of a sample&#10;&#10;Description automatically generated">
            <a:extLst>
              <a:ext uri="{FF2B5EF4-FFF2-40B4-BE49-F238E27FC236}">
                <a16:creationId xmlns:a16="http://schemas.microsoft.com/office/drawing/2014/main" id="{F7A5D7AD-FF9F-CEBB-310C-231A589BE00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8928" r="17686" b="-1"/>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80" name="Straight Connector 79">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860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2E31E-F1FF-E127-D0CF-D8A4D643C919}"/>
              </a:ext>
            </a:extLst>
          </p:cNvPr>
          <p:cNvSpPr>
            <a:spLocks noGrp="1"/>
          </p:cNvSpPr>
          <p:nvPr>
            <p:ph type="ctrTitle"/>
          </p:nvPr>
        </p:nvSpPr>
        <p:spPr>
          <a:xfrm>
            <a:off x="5230906" y="533401"/>
            <a:ext cx="6427694" cy="1380744"/>
          </a:xfrm>
        </p:spPr>
        <p:txBody>
          <a:bodyPr vert="horz" lIns="91440" tIns="45720" rIns="91440" bIns="45720" rtlCol="0" anchor="ctr">
            <a:normAutofit/>
          </a:bodyPr>
          <a:lstStyle/>
          <a:p>
            <a:r>
              <a:rPr lang="en-US"/>
              <a:t>+ drawbacks</a:t>
            </a:r>
          </a:p>
        </p:txBody>
      </p:sp>
      <p:sp>
        <p:nvSpPr>
          <p:cNvPr id="7" name="TextBox 6">
            <a:extLst>
              <a:ext uri="{FF2B5EF4-FFF2-40B4-BE49-F238E27FC236}">
                <a16:creationId xmlns:a16="http://schemas.microsoft.com/office/drawing/2014/main" id="{2945E4AC-D579-7D1E-9431-50D6E3099C19}"/>
              </a:ext>
            </a:extLst>
          </p:cNvPr>
          <p:cNvSpPr txBox="1"/>
          <p:nvPr/>
        </p:nvSpPr>
        <p:spPr>
          <a:xfrm>
            <a:off x="5049839" y="2105525"/>
            <a:ext cx="6481170" cy="4219073"/>
          </a:xfrm>
          <a:prstGeom prst="rect">
            <a:avLst/>
          </a:prstGeom>
        </p:spPr>
        <p:txBody>
          <a:bodyPr vert="horz" lIns="91440" tIns="45720" rIns="91440" bIns="45720" rtlCol="0" anchor="ctr">
            <a:normAutofit/>
          </a:bodyPr>
          <a:lstStyle/>
          <a:p>
            <a:pPr marL="285750" indent="-228600">
              <a:spcAft>
                <a:spcPts val="600"/>
              </a:spcAft>
              <a:buSzPct val="80000"/>
              <a:buFont typeface="Arial" panose="020B0604020202020204" pitchFamily="34" charset="0"/>
              <a:buChar char="•"/>
            </a:pPr>
            <a:r>
              <a:rPr lang="en-US">
                <a:solidFill>
                  <a:schemeClr val="tx2"/>
                </a:solidFill>
              </a:rPr>
              <a:t>Struggle with imbalanced dataset</a:t>
            </a:r>
          </a:p>
          <a:p>
            <a:pPr marL="285750" indent="-228600">
              <a:spcAft>
                <a:spcPts val="600"/>
              </a:spcAft>
              <a:buSzPct val="80000"/>
              <a:buFont typeface="Arial" panose="020B0604020202020204" pitchFamily="34" charset="0"/>
              <a:buChar char="•"/>
            </a:pPr>
            <a:r>
              <a:rPr lang="en-US">
                <a:solidFill>
                  <a:schemeClr val="tx2"/>
                </a:solidFill>
              </a:rPr>
              <a:t>Not suitable for Real-Time Predictions</a:t>
            </a:r>
          </a:p>
          <a:p>
            <a:pPr marL="285750" indent="-228600">
              <a:spcAft>
                <a:spcPts val="600"/>
              </a:spcAft>
              <a:buSzPct val="80000"/>
              <a:buFont typeface="Arial" panose="020B0604020202020204" pitchFamily="34" charset="0"/>
              <a:buChar char="•"/>
            </a:pPr>
            <a:r>
              <a:rPr lang="en-US">
                <a:solidFill>
                  <a:schemeClr val="tx2"/>
                </a:solidFill>
              </a:rPr>
              <a:t>Require a lot of computational resources and memory</a:t>
            </a:r>
          </a:p>
        </p:txBody>
      </p:sp>
      <p:pic>
        <p:nvPicPr>
          <p:cNvPr id="6" name="Picture Placeholder 5" descr="A diagram of a sample&#10;&#10;Description automatically generated">
            <a:extLst>
              <a:ext uri="{FF2B5EF4-FFF2-40B4-BE49-F238E27FC236}">
                <a16:creationId xmlns:a16="http://schemas.microsoft.com/office/drawing/2014/main" id="{E0824815-ABE3-E308-AEE2-4DA3DA9100C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8928" r="17686" b="-1"/>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30" name="Straight Connector 29">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DFBF569-1401-AD12-0C03-BAA4C18AB302}"/>
              </a:ext>
            </a:extLst>
          </p:cNvPr>
          <p:cNvSpPr>
            <a:spLocks noGrp="1"/>
          </p:cNvSpPr>
          <p:nvPr>
            <p:ph type="subTitle" idx="1"/>
          </p:nvPr>
        </p:nvSpPr>
        <p:spPr>
          <a:xfrm>
            <a:off x="1215072" y="7467600"/>
            <a:ext cx="5028565" cy="65314"/>
          </a:xfrm>
        </p:spPr>
        <p:txBody>
          <a:bodyPr/>
          <a:lstStyle/>
          <a:p>
            <a:endParaRPr lang="en-US"/>
          </a:p>
        </p:txBody>
      </p:sp>
    </p:spTree>
    <p:extLst>
      <p:ext uri="{BB962C8B-B14F-4D97-AF65-F5344CB8AC3E}">
        <p14:creationId xmlns:p14="http://schemas.microsoft.com/office/powerpoint/2010/main" val="2774973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44E51-3CF1-0F1A-2C15-1E7108E7D5C4}"/>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r>
              <a:rPr lang="en-US" sz="4000"/>
              <a:t>Implementing random forest</a:t>
            </a:r>
          </a:p>
        </p:txBody>
      </p:sp>
      <p:sp>
        <p:nvSpPr>
          <p:cNvPr id="3" name="Subtitle 2">
            <a:extLst>
              <a:ext uri="{FF2B5EF4-FFF2-40B4-BE49-F238E27FC236}">
                <a16:creationId xmlns:a16="http://schemas.microsoft.com/office/drawing/2014/main" id="{B6607182-374B-D73A-13E2-516E3E884A27}"/>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endParaRPr lang="en-US" sz="1600" spc="300">
              <a:solidFill>
                <a:schemeClr val="tx2"/>
              </a:solidFill>
            </a:endParaRPr>
          </a:p>
        </p:txBody>
      </p:sp>
      <p:cxnSp>
        <p:nvCxnSpPr>
          <p:cNvPr id="62" name="Straight Connector 61">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screenshot of a computer program&#10;&#10;Description automatically generated">
            <a:extLst>
              <a:ext uri="{FF2B5EF4-FFF2-40B4-BE49-F238E27FC236}">
                <a16:creationId xmlns:a16="http://schemas.microsoft.com/office/drawing/2014/main" id="{2812C5F4-A1C4-F584-1145-F414C8644FD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r="28000" b="-1"/>
          <a:stretch/>
        </p:blipFill>
        <p:spPr>
          <a:xfrm>
            <a:off x="2788453" y="533400"/>
            <a:ext cx="6615093" cy="3721025"/>
          </a:xfrm>
          <a:prstGeom prst="rect">
            <a:avLst/>
          </a:prstGeom>
        </p:spPr>
      </p:pic>
    </p:spTree>
    <p:extLst>
      <p:ext uri="{BB962C8B-B14F-4D97-AF65-F5344CB8AC3E}">
        <p14:creationId xmlns:p14="http://schemas.microsoft.com/office/powerpoint/2010/main" val="2489478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BC399-8657-8DB4-25C7-2D6E49439B42}"/>
              </a:ext>
            </a:extLst>
          </p:cNvPr>
          <p:cNvSpPr>
            <a:spLocks noGrp="1"/>
          </p:cNvSpPr>
          <p:nvPr>
            <p:ph type="ctrTitle"/>
          </p:nvPr>
        </p:nvSpPr>
        <p:spPr>
          <a:xfrm>
            <a:off x="871870" y="749595"/>
            <a:ext cx="5645888" cy="3902149"/>
          </a:xfrm>
        </p:spPr>
        <p:txBody>
          <a:bodyPr vert="horz" lIns="91440" tIns="45720" rIns="91440" bIns="45720" rtlCol="0" anchor="t">
            <a:normAutofit/>
          </a:bodyPr>
          <a:lstStyle/>
          <a:p>
            <a:r>
              <a:rPr lang="en-US" sz="6600" i="1" kern="1200" cap="all" baseline="0" dirty="0">
                <a:solidFill>
                  <a:schemeClr val="tx2"/>
                </a:solidFill>
                <a:ea typeface="+mj-ea"/>
                <a:cs typeface="+mj-cs"/>
              </a:rPr>
              <a:t>Gradient boosted decision tree</a:t>
            </a:r>
          </a:p>
        </p:txBody>
      </p:sp>
      <p:sp>
        <p:nvSpPr>
          <p:cNvPr id="3" name="Subtitle 2">
            <a:extLst>
              <a:ext uri="{FF2B5EF4-FFF2-40B4-BE49-F238E27FC236}">
                <a16:creationId xmlns:a16="http://schemas.microsoft.com/office/drawing/2014/main" id="{94EC35C0-0A91-E762-A311-4F80E91F308F}"/>
              </a:ext>
            </a:extLst>
          </p:cNvPr>
          <p:cNvSpPr>
            <a:spLocks noGrp="1"/>
          </p:cNvSpPr>
          <p:nvPr>
            <p:ph type="subTitle" idx="1"/>
          </p:nvPr>
        </p:nvSpPr>
        <p:spPr>
          <a:xfrm>
            <a:off x="871870" y="4651745"/>
            <a:ext cx="4890977" cy="999460"/>
          </a:xfrm>
        </p:spPr>
        <p:txBody>
          <a:bodyPr vert="horz" lIns="91440" tIns="45720" rIns="91440" bIns="45720" rtlCol="0" anchor="b">
            <a:normAutofit/>
          </a:bodyPr>
          <a:lstStyle/>
          <a:p>
            <a:pPr>
              <a:lnSpc>
                <a:spcPct val="120000"/>
              </a:lnSpc>
            </a:pPr>
            <a:endParaRPr lang="en-US" spc="300">
              <a:solidFill>
                <a:schemeClr val="tx2"/>
              </a:solidFill>
            </a:endParaRPr>
          </a:p>
        </p:txBody>
      </p:sp>
      <p:pic>
        <p:nvPicPr>
          <p:cNvPr id="6" name="Picture Placeholder 5" descr="A diagram of a person&#10;&#10;Description automatically generated">
            <a:extLst>
              <a:ext uri="{FF2B5EF4-FFF2-40B4-BE49-F238E27FC236}">
                <a16:creationId xmlns:a16="http://schemas.microsoft.com/office/drawing/2014/main" id="{8F649B8D-FB8A-E199-84EA-2FD25DA97B4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362" r="-1" b="19158"/>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77" name="Straight Connector 7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8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47">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413BD-5BD0-69F9-34E3-8799CA2DBA85}"/>
              </a:ext>
            </a:extLst>
          </p:cNvPr>
          <p:cNvSpPr>
            <a:spLocks noGrp="1"/>
          </p:cNvSpPr>
          <p:nvPr>
            <p:ph type="ctrTitle"/>
          </p:nvPr>
        </p:nvSpPr>
        <p:spPr>
          <a:xfrm>
            <a:off x="5146159" y="685800"/>
            <a:ext cx="6238688" cy="1382233"/>
          </a:xfrm>
        </p:spPr>
        <p:txBody>
          <a:bodyPr vert="horz" lIns="91440" tIns="45720" rIns="91440" bIns="45720" rtlCol="0" anchor="ctr">
            <a:normAutofit/>
          </a:bodyPr>
          <a:lstStyle/>
          <a:p>
            <a:r>
              <a:rPr lang="en-US" dirty="0"/>
              <a:t>1. Gradient boosting</a:t>
            </a:r>
          </a:p>
        </p:txBody>
      </p:sp>
      <p:pic>
        <p:nvPicPr>
          <p:cNvPr id="6" name="Picture Placeholder 5" descr="A diagram of a person&#10;&#10;Description automatically generated">
            <a:extLst>
              <a:ext uri="{FF2B5EF4-FFF2-40B4-BE49-F238E27FC236}">
                <a16:creationId xmlns:a16="http://schemas.microsoft.com/office/drawing/2014/main" id="{2EF6693F-5350-D04B-B1E3-EFD1D0C6ADF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b="5339"/>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Subtitle 2">
            <a:extLst>
              <a:ext uri="{FF2B5EF4-FFF2-40B4-BE49-F238E27FC236}">
                <a16:creationId xmlns:a16="http://schemas.microsoft.com/office/drawing/2014/main" id="{75223E08-ECB8-F3E1-C77C-E072F791F94F}"/>
              </a:ext>
            </a:extLst>
          </p:cNvPr>
          <p:cNvSpPr>
            <a:spLocks noGrp="1"/>
          </p:cNvSpPr>
          <p:nvPr>
            <p:ph type="subTitle" idx="1"/>
          </p:nvPr>
        </p:nvSpPr>
        <p:spPr>
          <a:xfrm>
            <a:off x="5146158" y="2301949"/>
            <a:ext cx="6238687" cy="4022650"/>
          </a:xfrm>
        </p:spPr>
        <p:txBody>
          <a:bodyPr vert="horz" lIns="91440" tIns="45720" rIns="91440" bIns="45720" rtlCol="0">
            <a:normAutofit/>
          </a:bodyPr>
          <a:lstStyle/>
          <a:p>
            <a:pPr marL="285750" indent="-228600">
              <a:buFont typeface="Arial" panose="020B0604020202020204" pitchFamily="34" charset="0"/>
              <a:buChar char="•"/>
            </a:pPr>
            <a:r>
              <a:rPr lang="en-US" spc="300">
                <a:solidFill>
                  <a:schemeClr val="tx2"/>
                </a:solidFill>
              </a:rPr>
              <a:t>Gradient boosting is a methodology applied on top of another machine learning algorithms.</a:t>
            </a:r>
          </a:p>
          <a:p>
            <a:pPr marL="285750" indent="-228600">
              <a:buFont typeface="Arial" panose="020B0604020202020204" pitchFamily="34" charset="0"/>
              <a:buChar char="•"/>
            </a:pPr>
            <a:r>
              <a:rPr lang="en-US" spc="300">
                <a:solidFill>
                  <a:schemeClr val="tx2"/>
                </a:solidFill>
              </a:rPr>
              <a:t>Involves two types of models:</a:t>
            </a:r>
          </a:p>
          <a:p>
            <a:pPr indent="-228600">
              <a:buFont typeface="Arial" panose="020B0604020202020204" pitchFamily="34" charset="0"/>
              <a:buChar char="•"/>
            </a:pPr>
            <a:r>
              <a:rPr lang="en-US" spc="300">
                <a:solidFill>
                  <a:schemeClr val="tx2"/>
                </a:solidFill>
              </a:rPr>
              <a:t>+ “weak” machine learning model (Decision Tree)</a:t>
            </a:r>
          </a:p>
          <a:p>
            <a:pPr indent="-228600">
              <a:buFont typeface="Arial" panose="020B0604020202020204" pitchFamily="34" charset="0"/>
              <a:buChar char="•"/>
            </a:pPr>
            <a:r>
              <a:rPr lang="en-US" spc="300">
                <a:solidFill>
                  <a:schemeClr val="tx2"/>
                </a:solidFill>
              </a:rPr>
              <a:t>+ “Strong” machine learning model (multiple weak models)</a:t>
            </a:r>
          </a:p>
          <a:p>
            <a:pPr indent="-228600">
              <a:buFont typeface="Arial" panose="020B0604020202020204" pitchFamily="34" charset="0"/>
              <a:buChar char="•"/>
            </a:pPr>
            <a:r>
              <a:rPr lang="en-US" spc="300">
                <a:solidFill>
                  <a:schemeClr val="tx2"/>
                </a:solidFill>
              </a:rPr>
              <a:t>* At each step, a new weak model is trained to predict the “error” of the current strong model</a:t>
            </a:r>
          </a:p>
        </p:txBody>
      </p:sp>
      <p:cxnSp>
        <p:nvCxnSpPr>
          <p:cNvPr id="50" name="Straight Connector 49">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47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8DF84-D00C-BF74-4376-7ABA561574AB}"/>
              </a:ext>
            </a:extLst>
          </p:cNvPr>
          <p:cNvSpPr>
            <a:spLocks noGrp="1"/>
          </p:cNvSpPr>
          <p:nvPr>
            <p:ph type="ctrTitle"/>
          </p:nvPr>
        </p:nvSpPr>
        <p:spPr>
          <a:xfrm>
            <a:off x="871870" y="749595"/>
            <a:ext cx="5645888" cy="3902149"/>
          </a:xfrm>
        </p:spPr>
        <p:txBody>
          <a:bodyPr vert="horz" lIns="91440" tIns="45720" rIns="91440" bIns="45720" rtlCol="0" anchor="t">
            <a:normAutofit/>
          </a:bodyPr>
          <a:lstStyle/>
          <a:p>
            <a:r>
              <a:rPr lang="en-US" sz="6600" i="1" kern="1200" cap="all" baseline="0" dirty="0">
                <a:solidFill>
                  <a:schemeClr val="tx2"/>
                </a:solidFill>
                <a:latin typeface="+mj-lt"/>
                <a:ea typeface="+mj-ea"/>
                <a:cs typeface="+mj-cs"/>
              </a:rPr>
              <a:t>2. </a:t>
            </a:r>
            <a:r>
              <a:rPr lang="en-US" sz="6600" i="1" kern="1200" cap="all" baseline="0" dirty="0" err="1">
                <a:solidFill>
                  <a:schemeClr val="tx2"/>
                </a:solidFill>
                <a:latin typeface="+mj-lt"/>
                <a:ea typeface="+mj-ea"/>
                <a:cs typeface="+mj-cs"/>
              </a:rPr>
              <a:t>XGboost</a:t>
            </a:r>
            <a:endParaRPr lang="en-US" sz="6600" i="1" kern="1200" cap="all" baseline="0" dirty="0">
              <a:solidFill>
                <a:schemeClr val="tx2"/>
              </a:solidFill>
              <a:latin typeface="+mj-lt"/>
              <a:ea typeface="+mj-ea"/>
              <a:cs typeface="+mj-cs"/>
            </a:endParaRPr>
          </a:p>
        </p:txBody>
      </p:sp>
      <p:sp>
        <p:nvSpPr>
          <p:cNvPr id="3" name="Subtitle 2">
            <a:extLst>
              <a:ext uri="{FF2B5EF4-FFF2-40B4-BE49-F238E27FC236}">
                <a16:creationId xmlns:a16="http://schemas.microsoft.com/office/drawing/2014/main" id="{0CC44478-27EC-2063-994C-FDF598EA23F9}"/>
              </a:ext>
            </a:extLst>
          </p:cNvPr>
          <p:cNvSpPr>
            <a:spLocks noGrp="1"/>
          </p:cNvSpPr>
          <p:nvPr>
            <p:ph type="subTitle" idx="1"/>
          </p:nvPr>
        </p:nvSpPr>
        <p:spPr>
          <a:xfrm>
            <a:off x="871870" y="2111829"/>
            <a:ext cx="4890977" cy="3539376"/>
          </a:xfrm>
        </p:spPr>
        <p:txBody>
          <a:bodyPr vert="horz" lIns="91440" tIns="45720" rIns="91440" bIns="45720" rtlCol="0" anchor="b">
            <a:normAutofit/>
          </a:bodyPr>
          <a:lstStyle/>
          <a:p>
            <a:pPr marL="285750" indent="-285750">
              <a:lnSpc>
                <a:spcPct val="120000"/>
              </a:lnSpc>
              <a:buFont typeface="Arial" panose="020B0604020202020204" pitchFamily="34" charset="0"/>
              <a:buChar char="•"/>
            </a:pPr>
            <a:r>
              <a:rPr lang="en-US" spc="300" err="1">
                <a:solidFill>
                  <a:schemeClr val="tx2"/>
                </a:solidFill>
              </a:rPr>
              <a:t>XGBoost</a:t>
            </a:r>
            <a:r>
              <a:rPr lang="en-US" spc="300">
                <a:solidFill>
                  <a:schemeClr val="tx2"/>
                </a:solidFill>
              </a:rPr>
              <a:t> (extreme gradient boosting) is a scalable, distributed gradient-boosted decision tree machine learning library.</a:t>
            </a:r>
          </a:p>
          <a:p>
            <a:pPr marL="285750" indent="-285750">
              <a:lnSpc>
                <a:spcPct val="120000"/>
              </a:lnSpc>
              <a:buFont typeface="Arial" panose="020B0604020202020204" pitchFamily="34" charset="0"/>
              <a:buChar char="•"/>
            </a:pPr>
            <a:r>
              <a:rPr lang="en-US" spc="300">
                <a:solidFill>
                  <a:schemeClr val="tx2"/>
                </a:solidFill>
              </a:rPr>
              <a:t>Provide parallel tree boosting and is the leading machine learning library for regression, and classification.</a:t>
            </a:r>
          </a:p>
          <a:p>
            <a:pPr marL="285750" indent="-285750">
              <a:lnSpc>
                <a:spcPct val="120000"/>
              </a:lnSpc>
              <a:buFont typeface="Arial" panose="020B0604020202020204" pitchFamily="34" charset="0"/>
              <a:buChar char="•"/>
            </a:pPr>
            <a:endParaRPr lang="en-US" spc="300">
              <a:solidFill>
                <a:schemeClr val="tx2"/>
              </a:solidFill>
            </a:endParaRPr>
          </a:p>
        </p:txBody>
      </p:sp>
      <p:pic>
        <p:nvPicPr>
          <p:cNvPr id="6" name="Picture Placeholder 5" descr="A diagram of a person&#10;&#10;Description automatically generated">
            <a:extLst>
              <a:ext uri="{FF2B5EF4-FFF2-40B4-BE49-F238E27FC236}">
                <a16:creationId xmlns:a16="http://schemas.microsoft.com/office/drawing/2014/main" id="{08F82D95-CCA4-393E-EC3C-5214A4B6866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362" r="-1" b="19158"/>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29" name="Straight Connector 2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08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B54B6BC3-2B8F-4DD8-B857-0F8930EC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 shot of a computer program">
            <a:extLst>
              <a:ext uri="{FF2B5EF4-FFF2-40B4-BE49-F238E27FC236}">
                <a16:creationId xmlns:a16="http://schemas.microsoft.com/office/drawing/2014/main" id="{8F50388A-8E6B-E3F3-9784-50F383AEFD0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6"/>
          <a:stretch/>
        </p:blipFill>
        <p:spPr>
          <a:xfrm>
            <a:off x="20" y="10"/>
            <a:ext cx="12198803" cy="6857990"/>
          </a:xfrm>
          <a:prstGeom prst="rect">
            <a:avLst/>
          </a:prstGeom>
        </p:spPr>
      </p:pic>
      <p:sp>
        <p:nvSpPr>
          <p:cNvPr id="2" name="Title 1">
            <a:extLst>
              <a:ext uri="{FF2B5EF4-FFF2-40B4-BE49-F238E27FC236}">
                <a16:creationId xmlns:a16="http://schemas.microsoft.com/office/drawing/2014/main" id="{C95E76B2-0446-BB21-31A1-E40E0862C5B0}"/>
              </a:ext>
            </a:extLst>
          </p:cNvPr>
          <p:cNvSpPr>
            <a:spLocks noGrp="1"/>
          </p:cNvSpPr>
          <p:nvPr>
            <p:ph type="ctrTitle"/>
          </p:nvPr>
        </p:nvSpPr>
        <p:spPr>
          <a:xfrm>
            <a:off x="1104900" y="2635624"/>
            <a:ext cx="6232201" cy="3068438"/>
          </a:xfrm>
        </p:spPr>
        <p:txBody>
          <a:bodyPr vert="horz" lIns="91440" tIns="45720" rIns="91440" bIns="45720" rtlCol="0" anchor="b">
            <a:normAutofit/>
          </a:bodyPr>
          <a:lstStyle/>
          <a:p>
            <a:endParaRPr lang="en-US" sz="4800" i="1" kern="1200" cap="all" baseline="0">
              <a:solidFill>
                <a:srgbClr val="FFFFFF"/>
              </a:solidFill>
              <a:latin typeface="+mj-lt"/>
              <a:ea typeface="+mj-ea"/>
              <a:cs typeface="+mj-cs"/>
            </a:endParaRPr>
          </a:p>
        </p:txBody>
      </p:sp>
      <p:sp>
        <p:nvSpPr>
          <p:cNvPr id="27" name="Rectangle 26">
            <a:extLst>
              <a:ext uri="{FF2B5EF4-FFF2-40B4-BE49-F238E27FC236}">
                <a16:creationId xmlns:a16="http://schemas.microsoft.com/office/drawing/2014/main" id="{0E61572A-1D1B-4050-AAAD-AE4B2AB1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14464"/>
            <a:ext cx="12188952" cy="2583133"/>
          </a:xfrm>
          <a:prstGeom prst="rect">
            <a:avLst/>
          </a:prstGeom>
          <a:gradFill>
            <a:gsLst>
              <a:gs pos="42000">
                <a:srgbClr val="000000">
                  <a:alpha val="18000"/>
                </a:srgbClr>
              </a:gs>
              <a:gs pos="0">
                <a:srgbClr val="000000">
                  <a:alpha val="0"/>
                </a:srgbClr>
              </a:gs>
              <a:gs pos="100000">
                <a:srgbClr val="000000">
                  <a:alpha val="2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2E2863D-4FC7-C328-2889-81E125607289}"/>
              </a:ext>
            </a:extLst>
          </p:cNvPr>
          <p:cNvSpPr>
            <a:spLocks noGrp="1"/>
          </p:cNvSpPr>
          <p:nvPr>
            <p:ph type="subTitle" idx="1"/>
          </p:nvPr>
        </p:nvSpPr>
        <p:spPr>
          <a:xfrm>
            <a:off x="1142999" y="537493"/>
            <a:ext cx="4203551" cy="1347118"/>
          </a:xfrm>
        </p:spPr>
        <p:txBody>
          <a:bodyPr vert="horz" lIns="91440" tIns="45720" rIns="91440" bIns="45720" rtlCol="0" anchor="b">
            <a:normAutofit/>
          </a:bodyPr>
          <a:lstStyle/>
          <a:p>
            <a:pPr>
              <a:lnSpc>
                <a:spcPct val="120000"/>
              </a:lnSpc>
            </a:pPr>
            <a:endParaRPr lang="en-US" sz="1600" spc="300">
              <a:solidFill>
                <a:srgbClr val="FFFFFF"/>
              </a:solidFill>
            </a:endParaRPr>
          </a:p>
        </p:txBody>
      </p:sp>
      <p:cxnSp>
        <p:nvCxnSpPr>
          <p:cNvPr id="29" name="Straight Connector 28">
            <a:extLst>
              <a:ext uri="{FF2B5EF4-FFF2-40B4-BE49-F238E27FC236}">
                <a16:creationId xmlns:a16="http://schemas.microsoft.com/office/drawing/2014/main" id="{D8CC6741-2D53-4EFF-85C0-42C95E273C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4293" y="5336275"/>
            <a:ext cx="6507707" cy="15217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0C4E58-6752-4DBB-B0C2-2D3206A079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33465" y="4490113"/>
            <a:ext cx="2058535" cy="237471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84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9" name="Straight Connector 31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33" name="Rectangle 33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3D584A74-DC60-A73F-8C0A-6D6F408178D5}"/>
              </a:ext>
            </a:extLst>
          </p:cNvPr>
          <p:cNvPicPr>
            <a:picLocks noGrp="1" noChangeAspect="1"/>
          </p:cNvPicPr>
          <p:nvPr>
            <p:ph type="pic" sz="quarter" idx="13"/>
          </p:nvPr>
        </p:nvPicPr>
        <p:blipFill>
          <a:blip r:embed="rId2"/>
          <a:srcRect l="8027" r="5750" b="-1"/>
          <a:stretch/>
        </p:blipFill>
        <p:spPr>
          <a:xfrm>
            <a:off x="20" y="10"/>
            <a:ext cx="12191980" cy="6857990"/>
          </a:xfrm>
          <a:prstGeom prst="rect">
            <a:avLst/>
          </a:prstGeom>
        </p:spPr>
      </p:pic>
      <p:sp>
        <p:nvSpPr>
          <p:cNvPr id="335" name="Rectangle 33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AE315-93FF-07AF-6160-17AB73FF2354}"/>
              </a:ext>
            </a:extLst>
          </p:cNvPr>
          <p:cNvSpPr>
            <a:spLocks noGrp="1"/>
          </p:cNvSpPr>
          <p:nvPr>
            <p:ph type="ctrTitle"/>
          </p:nvPr>
        </p:nvSpPr>
        <p:spPr>
          <a:xfrm>
            <a:off x="848436" y="5284380"/>
            <a:ext cx="10495128" cy="775225"/>
          </a:xfrm>
        </p:spPr>
        <p:txBody>
          <a:bodyPr vert="horz" lIns="91440" tIns="45720" rIns="91440" bIns="45720" rtlCol="0" anchor="ctr">
            <a:normAutofit/>
          </a:bodyPr>
          <a:lstStyle/>
          <a:p>
            <a:pPr algn="ctr"/>
            <a:r>
              <a:rPr lang="en-US" sz="4000" i="1" kern="1200" cap="all" baseline="0">
                <a:solidFill>
                  <a:schemeClr val="tx2"/>
                </a:solidFill>
                <a:latin typeface="+mj-lt"/>
                <a:ea typeface="+mj-ea"/>
                <a:cs typeface="+mj-cs"/>
              </a:rPr>
              <a:t>Dataset used in the project</a:t>
            </a:r>
          </a:p>
        </p:txBody>
      </p:sp>
      <p:sp>
        <p:nvSpPr>
          <p:cNvPr id="3" name="Subtitle 2">
            <a:extLst>
              <a:ext uri="{FF2B5EF4-FFF2-40B4-BE49-F238E27FC236}">
                <a16:creationId xmlns:a16="http://schemas.microsoft.com/office/drawing/2014/main" id="{6606C04D-5541-C08A-DA02-5834A81A2890}"/>
              </a:ext>
            </a:extLst>
          </p:cNvPr>
          <p:cNvSpPr>
            <a:spLocks noGrp="1"/>
          </p:cNvSpPr>
          <p:nvPr>
            <p:ph type="subTitle" idx="1"/>
          </p:nvPr>
        </p:nvSpPr>
        <p:spPr>
          <a:xfrm>
            <a:off x="1796956" y="6059605"/>
            <a:ext cx="8598089" cy="532263"/>
          </a:xfrm>
        </p:spPr>
        <p:txBody>
          <a:bodyPr vert="horz" lIns="91440" tIns="45720" rIns="91440" bIns="45720" rtlCol="0">
            <a:normAutofit/>
          </a:bodyPr>
          <a:lstStyle/>
          <a:p>
            <a:pPr algn="ctr">
              <a:lnSpc>
                <a:spcPct val="110000"/>
              </a:lnSpc>
            </a:pPr>
            <a:r>
              <a:rPr lang="en-US" sz="900" spc="300">
                <a:solidFill>
                  <a:schemeClr val="tx2"/>
                </a:solidFill>
              </a:rPr>
              <a:t>+ train.csv (</a:t>
            </a:r>
            <a:r>
              <a:rPr lang="en-US" sz="900" spc="300">
                <a:solidFill>
                  <a:schemeClr val="tx2"/>
                </a:solidFill>
                <a:hlinkClick r:id="rId3"/>
              </a:rPr>
              <a:t>House Prices - Advanced Regression Techniques | Kaggle</a:t>
            </a:r>
            <a:r>
              <a:rPr lang="en-US" sz="900" spc="300">
                <a:solidFill>
                  <a:schemeClr val="tx2"/>
                </a:solidFill>
              </a:rPr>
              <a:t>)  </a:t>
            </a:r>
          </a:p>
          <a:p>
            <a:pPr algn="ctr">
              <a:lnSpc>
                <a:spcPct val="110000"/>
              </a:lnSpc>
            </a:pPr>
            <a:r>
              <a:rPr lang="en-US" sz="900" spc="300">
                <a:solidFill>
                  <a:schemeClr val="tx2"/>
                </a:solidFill>
              </a:rPr>
              <a:t>+ Test.Csv (</a:t>
            </a:r>
            <a:r>
              <a:rPr lang="en-US" sz="900" spc="300">
                <a:solidFill>
                  <a:schemeClr val="tx2"/>
                </a:solidFill>
                <a:hlinkClick r:id="rId4"/>
              </a:rPr>
              <a:t>House Prices - Advanced Regression Techniques | Kaggle</a:t>
            </a:r>
            <a:r>
              <a:rPr lang="en-US" sz="900" spc="300">
                <a:solidFill>
                  <a:schemeClr val="tx2"/>
                </a:solidFill>
              </a:rPr>
              <a:t>)</a:t>
            </a:r>
          </a:p>
        </p:txBody>
      </p:sp>
      <p:cxnSp>
        <p:nvCxnSpPr>
          <p:cNvPr id="337" name="Straight Connector 33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45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B54B6BC3-2B8F-4DD8-B857-0F8930EC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computer&#10;&#10;Description automatically generated">
            <a:extLst>
              <a:ext uri="{FF2B5EF4-FFF2-40B4-BE49-F238E27FC236}">
                <a16:creationId xmlns:a16="http://schemas.microsoft.com/office/drawing/2014/main" id="{5B7757E6-BBB2-2160-54B9-55BDE17E4A4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r="389"/>
          <a:stretch/>
        </p:blipFill>
        <p:spPr>
          <a:xfrm>
            <a:off x="20" y="10"/>
            <a:ext cx="12198803" cy="6857990"/>
          </a:xfrm>
          <a:prstGeom prst="rect">
            <a:avLst/>
          </a:prstGeom>
        </p:spPr>
      </p:pic>
      <p:sp>
        <p:nvSpPr>
          <p:cNvPr id="2" name="Title 1">
            <a:extLst>
              <a:ext uri="{FF2B5EF4-FFF2-40B4-BE49-F238E27FC236}">
                <a16:creationId xmlns:a16="http://schemas.microsoft.com/office/drawing/2014/main" id="{A65A2A12-EF09-838B-5C97-DA49D8B99935}"/>
              </a:ext>
            </a:extLst>
          </p:cNvPr>
          <p:cNvSpPr>
            <a:spLocks noGrp="1"/>
          </p:cNvSpPr>
          <p:nvPr>
            <p:ph type="ctrTitle"/>
          </p:nvPr>
        </p:nvSpPr>
        <p:spPr>
          <a:xfrm>
            <a:off x="1104900" y="2635624"/>
            <a:ext cx="6232201" cy="3068438"/>
          </a:xfrm>
        </p:spPr>
        <p:txBody>
          <a:bodyPr vert="horz" lIns="91440" tIns="45720" rIns="91440" bIns="45720" rtlCol="0" anchor="b">
            <a:normAutofit/>
          </a:bodyPr>
          <a:lstStyle/>
          <a:p>
            <a:endParaRPr lang="en-US" sz="4800" i="1" kern="1200" cap="all" baseline="0">
              <a:solidFill>
                <a:srgbClr val="FFFFFF"/>
              </a:solidFill>
              <a:latin typeface="+mj-lt"/>
              <a:ea typeface="+mj-ea"/>
              <a:cs typeface="+mj-cs"/>
            </a:endParaRPr>
          </a:p>
        </p:txBody>
      </p:sp>
      <p:sp>
        <p:nvSpPr>
          <p:cNvPr id="27" name="Rectangle 26">
            <a:extLst>
              <a:ext uri="{FF2B5EF4-FFF2-40B4-BE49-F238E27FC236}">
                <a16:creationId xmlns:a16="http://schemas.microsoft.com/office/drawing/2014/main" id="{0E61572A-1D1B-4050-AAAD-AE4B2AB1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14464"/>
            <a:ext cx="12188952" cy="2583133"/>
          </a:xfrm>
          <a:prstGeom prst="rect">
            <a:avLst/>
          </a:prstGeom>
          <a:gradFill>
            <a:gsLst>
              <a:gs pos="42000">
                <a:srgbClr val="000000">
                  <a:alpha val="18000"/>
                </a:srgbClr>
              </a:gs>
              <a:gs pos="0">
                <a:srgbClr val="000000">
                  <a:alpha val="0"/>
                </a:srgbClr>
              </a:gs>
              <a:gs pos="100000">
                <a:srgbClr val="000000">
                  <a:alpha val="2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EB11D9A-3CA7-7821-5551-6FF2168307E1}"/>
              </a:ext>
            </a:extLst>
          </p:cNvPr>
          <p:cNvSpPr>
            <a:spLocks noGrp="1"/>
          </p:cNvSpPr>
          <p:nvPr>
            <p:ph type="subTitle" idx="1"/>
          </p:nvPr>
        </p:nvSpPr>
        <p:spPr>
          <a:xfrm>
            <a:off x="1142999" y="537493"/>
            <a:ext cx="4203551" cy="1347118"/>
          </a:xfrm>
        </p:spPr>
        <p:txBody>
          <a:bodyPr vert="horz" lIns="91440" tIns="45720" rIns="91440" bIns="45720" rtlCol="0" anchor="b">
            <a:normAutofit/>
          </a:bodyPr>
          <a:lstStyle/>
          <a:p>
            <a:pPr>
              <a:lnSpc>
                <a:spcPct val="120000"/>
              </a:lnSpc>
            </a:pPr>
            <a:endParaRPr lang="en-US" sz="1600" spc="300">
              <a:solidFill>
                <a:srgbClr val="FFFFFF"/>
              </a:solidFill>
            </a:endParaRPr>
          </a:p>
        </p:txBody>
      </p:sp>
      <p:cxnSp>
        <p:nvCxnSpPr>
          <p:cNvPr id="29" name="Straight Connector 28">
            <a:extLst>
              <a:ext uri="{FF2B5EF4-FFF2-40B4-BE49-F238E27FC236}">
                <a16:creationId xmlns:a16="http://schemas.microsoft.com/office/drawing/2014/main" id="{D8CC6741-2D53-4EFF-85C0-42C95E273C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4293" y="5336275"/>
            <a:ext cx="6507707" cy="15217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0C4E58-6752-4DBB-B0C2-2D3206A079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33465" y="4490113"/>
            <a:ext cx="2058535" cy="237471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38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63BC8-F342-2906-B165-A24F70DF4DC3}"/>
              </a:ext>
            </a:extLst>
          </p:cNvPr>
          <p:cNvSpPr>
            <a:spLocks noGrp="1"/>
          </p:cNvSpPr>
          <p:nvPr>
            <p:ph type="ctrTitle"/>
          </p:nvPr>
        </p:nvSpPr>
        <p:spPr>
          <a:xfrm>
            <a:off x="960350" y="541964"/>
            <a:ext cx="4768938" cy="883239"/>
          </a:xfrm>
        </p:spPr>
        <p:txBody>
          <a:bodyPr vert="horz" lIns="91440" tIns="45720" rIns="91440" bIns="45720" rtlCol="0" anchor="b">
            <a:normAutofit/>
          </a:bodyPr>
          <a:lstStyle/>
          <a:p>
            <a:r>
              <a:rPr lang="en-US" sz="4000"/>
              <a:t>+ Advantages</a:t>
            </a:r>
          </a:p>
        </p:txBody>
      </p:sp>
      <p:sp>
        <p:nvSpPr>
          <p:cNvPr id="3" name="Subtitle 2">
            <a:extLst>
              <a:ext uri="{FF2B5EF4-FFF2-40B4-BE49-F238E27FC236}">
                <a16:creationId xmlns:a16="http://schemas.microsoft.com/office/drawing/2014/main" id="{AC863E03-046E-2AA0-5D97-7CDFC7BE9997}"/>
              </a:ext>
            </a:extLst>
          </p:cNvPr>
          <p:cNvSpPr>
            <a:spLocks noGrp="1"/>
          </p:cNvSpPr>
          <p:nvPr>
            <p:ph type="subTitle" idx="1"/>
          </p:nvPr>
        </p:nvSpPr>
        <p:spPr>
          <a:xfrm>
            <a:off x="960350" y="1967167"/>
            <a:ext cx="3834392" cy="2460454"/>
          </a:xfrm>
        </p:spPr>
        <p:txBody>
          <a:bodyPr vert="horz" lIns="91440" tIns="45720" rIns="91440" bIns="45720" rtlCol="0" anchor="t">
            <a:normAutofit/>
          </a:bodyPr>
          <a:lstStyle/>
          <a:p>
            <a:pPr marL="285750" indent="-285750">
              <a:lnSpc>
                <a:spcPct val="120000"/>
              </a:lnSpc>
              <a:buFont typeface="Arial" panose="020B0604020202020204" pitchFamily="34" charset="0"/>
              <a:buChar char="•"/>
            </a:pPr>
            <a:r>
              <a:rPr lang="en-US" spc="300">
                <a:solidFill>
                  <a:schemeClr val="tx2"/>
                </a:solidFill>
              </a:rPr>
              <a:t>Superior predictive performance</a:t>
            </a:r>
          </a:p>
          <a:p>
            <a:pPr marL="285750" indent="-285750">
              <a:lnSpc>
                <a:spcPct val="120000"/>
              </a:lnSpc>
              <a:buFont typeface="Arial" panose="020B0604020202020204" pitchFamily="34" charset="0"/>
              <a:buChar char="•"/>
            </a:pPr>
            <a:r>
              <a:rPr lang="en-US" spc="300">
                <a:solidFill>
                  <a:schemeClr val="tx2"/>
                </a:solidFill>
              </a:rPr>
              <a:t>Built-in regulARIzation techniques</a:t>
            </a:r>
          </a:p>
          <a:p>
            <a:pPr marL="285750" indent="-285750">
              <a:lnSpc>
                <a:spcPct val="120000"/>
              </a:lnSpc>
              <a:buFont typeface="Arial" panose="020B0604020202020204" pitchFamily="34" charset="0"/>
              <a:buChar char="•"/>
            </a:pPr>
            <a:r>
              <a:rPr lang="en-US" spc="300">
                <a:solidFill>
                  <a:schemeClr val="tx2"/>
                </a:solidFill>
              </a:rPr>
              <a:t>versatility</a:t>
            </a:r>
          </a:p>
        </p:txBody>
      </p:sp>
      <p:cxnSp>
        <p:nvCxnSpPr>
          <p:cNvPr id="29" name="Straight Connector 2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diagram of a person&#10;&#10;Description automatically generated">
            <a:extLst>
              <a:ext uri="{FF2B5EF4-FFF2-40B4-BE49-F238E27FC236}">
                <a16:creationId xmlns:a16="http://schemas.microsoft.com/office/drawing/2014/main" id="{DF847A5C-4C28-F0FE-0094-5FFBB8F005B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59" b="2259"/>
          <a:stretch>
            <a:fillRect/>
          </a:stretch>
        </p:blipFill>
        <p:spPr>
          <a:xfrm>
            <a:off x="6806392" y="541964"/>
            <a:ext cx="4141816" cy="5782635"/>
          </a:xfrm>
          <a:prstGeom prst="rect">
            <a:avLst/>
          </a:prstGeom>
        </p:spPr>
      </p:pic>
    </p:spTree>
    <p:extLst>
      <p:ext uri="{BB962C8B-B14F-4D97-AF65-F5344CB8AC3E}">
        <p14:creationId xmlns:p14="http://schemas.microsoft.com/office/powerpoint/2010/main" val="2034980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915DE-0972-DD1E-69E3-D9790FF48E9D}"/>
              </a:ext>
            </a:extLst>
          </p:cNvPr>
          <p:cNvSpPr>
            <a:spLocks noGrp="1"/>
          </p:cNvSpPr>
          <p:nvPr>
            <p:ph type="ctrTitle"/>
          </p:nvPr>
        </p:nvSpPr>
        <p:spPr>
          <a:xfrm>
            <a:off x="960350" y="541964"/>
            <a:ext cx="4768938" cy="883239"/>
          </a:xfrm>
        </p:spPr>
        <p:txBody>
          <a:bodyPr vert="horz" lIns="91440" tIns="45720" rIns="91440" bIns="45720" rtlCol="0" anchor="b">
            <a:normAutofit/>
          </a:bodyPr>
          <a:lstStyle/>
          <a:p>
            <a:r>
              <a:rPr lang="en-US" sz="4000"/>
              <a:t>+ drawbacks</a:t>
            </a:r>
          </a:p>
        </p:txBody>
      </p:sp>
      <p:sp>
        <p:nvSpPr>
          <p:cNvPr id="3" name="Subtitle 2">
            <a:extLst>
              <a:ext uri="{FF2B5EF4-FFF2-40B4-BE49-F238E27FC236}">
                <a16:creationId xmlns:a16="http://schemas.microsoft.com/office/drawing/2014/main" id="{46864F2F-B77B-FD66-9C77-53B8DB72370B}"/>
              </a:ext>
            </a:extLst>
          </p:cNvPr>
          <p:cNvSpPr>
            <a:spLocks noGrp="1"/>
          </p:cNvSpPr>
          <p:nvPr>
            <p:ph type="subTitle" idx="1"/>
          </p:nvPr>
        </p:nvSpPr>
        <p:spPr>
          <a:xfrm>
            <a:off x="960350" y="1647825"/>
            <a:ext cx="3834392" cy="4657056"/>
          </a:xfrm>
        </p:spPr>
        <p:txBody>
          <a:bodyPr vert="horz" lIns="91440" tIns="45720" rIns="91440" bIns="45720" rtlCol="0">
            <a:normAutofit/>
          </a:bodyPr>
          <a:lstStyle/>
          <a:p>
            <a:pPr marL="285750" indent="-285750">
              <a:lnSpc>
                <a:spcPct val="120000"/>
              </a:lnSpc>
              <a:buFont typeface="Arial" panose="020B0604020202020204" pitchFamily="34" charset="0"/>
              <a:buChar char="•"/>
            </a:pPr>
            <a:r>
              <a:rPr lang="en-US" spc="300">
                <a:solidFill>
                  <a:schemeClr val="tx2"/>
                </a:solidFill>
              </a:rPr>
              <a:t>time-consuming (especially with large datasets)</a:t>
            </a:r>
          </a:p>
          <a:p>
            <a:pPr marL="285750" indent="-285750">
              <a:lnSpc>
                <a:spcPct val="120000"/>
              </a:lnSpc>
              <a:buFont typeface="Arial" panose="020B0604020202020204" pitchFamily="34" charset="0"/>
              <a:buChar char="•"/>
            </a:pPr>
            <a:r>
              <a:rPr lang="en-US" spc="300">
                <a:solidFill>
                  <a:schemeClr val="tx2"/>
                </a:solidFill>
              </a:rPr>
              <a:t>Prone to overfitting</a:t>
            </a:r>
          </a:p>
          <a:p>
            <a:pPr marL="285750" indent="-285750">
              <a:lnSpc>
                <a:spcPct val="120000"/>
              </a:lnSpc>
              <a:buFont typeface="Arial" panose="020B0604020202020204" pitchFamily="34" charset="0"/>
              <a:buChar char="•"/>
            </a:pPr>
            <a:r>
              <a:rPr lang="en-US" spc="300">
                <a:solidFill>
                  <a:schemeClr val="tx2"/>
                </a:solidFill>
              </a:rPr>
              <a:t>Depend on careful tuning of hyperparameters</a:t>
            </a:r>
          </a:p>
          <a:p>
            <a:pPr marL="285750" indent="-285750">
              <a:lnSpc>
                <a:spcPct val="120000"/>
              </a:lnSpc>
              <a:buFont typeface="Arial" panose="020B0604020202020204" pitchFamily="34" charset="0"/>
              <a:buChar char="•"/>
            </a:pPr>
            <a:r>
              <a:rPr lang="en-US" spc="300">
                <a:solidFill>
                  <a:schemeClr val="tx2"/>
                </a:solidFill>
              </a:rPr>
              <a:t>Less resilient to outliers</a:t>
            </a:r>
          </a:p>
          <a:p>
            <a:pPr marL="285750" indent="-285750">
              <a:lnSpc>
                <a:spcPct val="120000"/>
              </a:lnSpc>
              <a:buFont typeface="Arial" panose="020B0604020202020204" pitchFamily="34" charset="0"/>
              <a:buChar char="•"/>
            </a:pPr>
            <a:endParaRPr lang="en-US" spc="300">
              <a:solidFill>
                <a:schemeClr val="tx2"/>
              </a:solidFill>
            </a:endParaRPr>
          </a:p>
        </p:txBody>
      </p:sp>
      <p:cxnSp>
        <p:nvCxnSpPr>
          <p:cNvPr id="29" name="Straight Connector 2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diagram of a person&#10;&#10;Description automatically generated">
            <a:extLst>
              <a:ext uri="{FF2B5EF4-FFF2-40B4-BE49-F238E27FC236}">
                <a16:creationId xmlns:a16="http://schemas.microsoft.com/office/drawing/2014/main" id="{51E534CD-20F4-D625-DA40-EE382DF51B8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59" b="2259"/>
          <a:stretch>
            <a:fillRect/>
          </a:stretch>
        </p:blipFill>
        <p:spPr>
          <a:xfrm>
            <a:off x="6806392" y="541964"/>
            <a:ext cx="4141816" cy="5782635"/>
          </a:xfrm>
          <a:prstGeom prst="rect">
            <a:avLst/>
          </a:prstGeom>
        </p:spPr>
      </p:pic>
    </p:spTree>
    <p:extLst>
      <p:ext uri="{BB962C8B-B14F-4D97-AF65-F5344CB8AC3E}">
        <p14:creationId xmlns:p14="http://schemas.microsoft.com/office/powerpoint/2010/main" val="42567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4830A-6E47-4ED0-EC3F-2562D3EF5BCE}"/>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r>
              <a:rPr lang="en-US" sz="4000"/>
              <a:t>Implementing </a:t>
            </a:r>
            <a:r>
              <a:rPr lang="en-US" sz="4000" err="1"/>
              <a:t>xgboost</a:t>
            </a:r>
            <a:r>
              <a:rPr lang="en-US" sz="4000"/>
              <a:t> </a:t>
            </a:r>
          </a:p>
        </p:txBody>
      </p:sp>
      <p:sp>
        <p:nvSpPr>
          <p:cNvPr id="3" name="Subtitle 2">
            <a:extLst>
              <a:ext uri="{FF2B5EF4-FFF2-40B4-BE49-F238E27FC236}">
                <a16:creationId xmlns:a16="http://schemas.microsoft.com/office/drawing/2014/main" id="{0F88937B-666A-F6B3-24C6-F096F4A57104}"/>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endParaRPr lang="en-US" sz="1600" spc="300">
              <a:solidFill>
                <a:schemeClr val="tx2"/>
              </a:solidFill>
            </a:endParaRPr>
          </a:p>
        </p:txBody>
      </p:sp>
      <p:cxnSp>
        <p:nvCxnSpPr>
          <p:cNvPr id="62" name="Straight Connector 61">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black rectangular object with a black border&#10;&#10;Description automatically generated with medium confidence">
            <a:extLst>
              <a:ext uri="{FF2B5EF4-FFF2-40B4-BE49-F238E27FC236}">
                <a16:creationId xmlns:a16="http://schemas.microsoft.com/office/drawing/2014/main" id="{128CC437-18B0-E3AC-4926-5529C89D6B6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762" r="31682"/>
          <a:stretch/>
        </p:blipFill>
        <p:spPr>
          <a:xfrm>
            <a:off x="2788398" y="533400"/>
            <a:ext cx="6615203" cy="3721025"/>
          </a:xfrm>
          <a:prstGeom prst="rect">
            <a:avLst/>
          </a:prstGeom>
        </p:spPr>
      </p:pic>
    </p:spTree>
    <p:extLst>
      <p:ext uri="{BB962C8B-B14F-4D97-AF65-F5344CB8AC3E}">
        <p14:creationId xmlns:p14="http://schemas.microsoft.com/office/powerpoint/2010/main" val="2994467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08BE4-9426-4C0E-0400-9BE7D67A9B12}"/>
              </a:ext>
            </a:extLst>
          </p:cNvPr>
          <p:cNvSpPr>
            <a:spLocks noGrp="1"/>
          </p:cNvSpPr>
          <p:nvPr>
            <p:ph type="ctrTitle"/>
          </p:nvPr>
        </p:nvSpPr>
        <p:spPr>
          <a:xfrm>
            <a:off x="946629" y="342900"/>
            <a:ext cx="4768938" cy="1604223"/>
          </a:xfrm>
        </p:spPr>
        <p:txBody>
          <a:bodyPr vert="horz" lIns="91440" tIns="45720" rIns="91440" bIns="45720" rtlCol="0" anchor="b">
            <a:normAutofit/>
          </a:bodyPr>
          <a:lstStyle/>
          <a:p>
            <a:r>
              <a:rPr lang="en-US" sz="4000" dirty="0"/>
              <a:t>k-nearest neighbors</a:t>
            </a:r>
          </a:p>
        </p:txBody>
      </p:sp>
      <p:sp>
        <p:nvSpPr>
          <p:cNvPr id="3" name="Subtitle 2">
            <a:extLst>
              <a:ext uri="{FF2B5EF4-FFF2-40B4-BE49-F238E27FC236}">
                <a16:creationId xmlns:a16="http://schemas.microsoft.com/office/drawing/2014/main" id="{DE610930-DC27-750C-D7F5-DBFFA0D4D9F7}"/>
              </a:ext>
            </a:extLst>
          </p:cNvPr>
          <p:cNvSpPr>
            <a:spLocks noGrp="1"/>
          </p:cNvSpPr>
          <p:nvPr>
            <p:ph type="subTitle" idx="1"/>
          </p:nvPr>
        </p:nvSpPr>
        <p:spPr>
          <a:xfrm>
            <a:off x="960350" y="4700659"/>
            <a:ext cx="3834392" cy="1604222"/>
          </a:xfrm>
        </p:spPr>
        <p:txBody>
          <a:bodyPr vert="horz" lIns="91440" tIns="45720" rIns="91440" bIns="45720" rtlCol="0">
            <a:normAutofit/>
          </a:bodyPr>
          <a:lstStyle/>
          <a:p>
            <a:pPr>
              <a:lnSpc>
                <a:spcPct val="120000"/>
              </a:lnSpc>
            </a:pPr>
            <a:endParaRPr lang="en-US" spc="300">
              <a:solidFill>
                <a:schemeClr val="tx2"/>
              </a:solidFill>
            </a:endParaRPr>
          </a:p>
        </p:txBody>
      </p:sp>
      <p:cxnSp>
        <p:nvCxnSpPr>
          <p:cNvPr id="29" name="Straight Connector 2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diagram of a network&#10;&#10;Description automatically generated">
            <a:extLst>
              <a:ext uri="{FF2B5EF4-FFF2-40B4-BE49-F238E27FC236}">
                <a16:creationId xmlns:a16="http://schemas.microsoft.com/office/drawing/2014/main" id="{4A3E661D-3892-5ADA-A61B-19981376175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545" r="21545"/>
          <a:stretch>
            <a:fillRect/>
          </a:stretch>
        </p:blipFill>
        <p:spPr>
          <a:xfrm>
            <a:off x="6807554" y="541964"/>
            <a:ext cx="4139492" cy="5782635"/>
          </a:xfrm>
          <a:prstGeom prst="rect">
            <a:avLst/>
          </a:prstGeom>
        </p:spPr>
      </p:pic>
    </p:spTree>
    <p:extLst>
      <p:ext uri="{BB962C8B-B14F-4D97-AF65-F5344CB8AC3E}">
        <p14:creationId xmlns:p14="http://schemas.microsoft.com/office/powerpoint/2010/main" val="1426446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18DE0-A290-EED6-73EE-E77973407822}"/>
              </a:ext>
            </a:extLst>
          </p:cNvPr>
          <p:cNvSpPr>
            <a:spLocks noGrp="1"/>
          </p:cNvSpPr>
          <p:nvPr>
            <p:ph type="ctrTitle"/>
          </p:nvPr>
        </p:nvSpPr>
        <p:spPr>
          <a:xfrm>
            <a:off x="960350" y="541965"/>
            <a:ext cx="4768938" cy="385248"/>
          </a:xfrm>
        </p:spPr>
        <p:txBody>
          <a:bodyPr vert="horz" lIns="91440" tIns="45720" rIns="91440" bIns="45720" rtlCol="0" anchor="b">
            <a:normAutofit fontScale="90000"/>
          </a:bodyPr>
          <a:lstStyle/>
          <a:p>
            <a:endParaRPr lang="en-US" sz="5400"/>
          </a:p>
        </p:txBody>
      </p:sp>
      <p:sp>
        <p:nvSpPr>
          <p:cNvPr id="3" name="Subtitle 2">
            <a:extLst>
              <a:ext uri="{FF2B5EF4-FFF2-40B4-BE49-F238E27FC236}">
                <a16:creationId xmlns:a16="http://schemas.microsoft.com/office/drawing/2014/main" id="{0CBD0463-B005-B5CA-5D22-D7510CA9D981}"/>
              </a:ext>
            </a:extLst>
          </p:cNvPr>
          <p:cNvSpPr>
            <a:spLocks noGrp="1"/>
          </p:cNvSpPr>
          <p:nvPr>
            <p:ph type="subTitle" idx="1"/>
          </p:nvPr>
        </p:nvSpPr>
        <p:spPr>
          <a:xfrm>
            <a:off x="960350" y="1227765"/>
            <a:ext cx="3834392" cy="5077116"/>
          </a:xfrm>
        </p:spPr>
        <p:txBody>
          <a:bodyPr vert="horz" lIns="91440" tIns="45720" rIns="91440" bIns="45720" rtlCol="0">
            <a:normAutofit/>
          </a:bodyPr>
          <a:lstStyle/>
          <a:p>
            <a:pPr marL="285750" indent="-285750">
              <a:lnSpc>
                <a:spcPct val="120000"/>
              </a:lnSpc>
              <a:buFont typeface="Arial" panose="020B0604020202020204" pitchFamily="34" charset="0"/>
              <a:buChar char="•"/>
            </a:pPr>
            <a:r>
              <a:rPr lang="en-US" spc="300">
                <a:solidFill>
                  <a:schemeClr val="tx2"/>
                </a:solidFill>
              </a:rPr>
              <a:t>K-Nearest neighbors (</a:t>
            </a:r>
            <a:r>
              <a:rPr lang="en-US" spc="300" err="1">
                <a:solidFill>
                  <a:schemeClr val="tx2"/>
                </a:solidFill>
              </a:rPr>
              <a:t>knn</a:t>
            </a:r>
            <a:r>
              <a:rPr lang="en-US" spc="300">
                <a:solidFill>
                  <a:schemeClr val="tx2"/>
                </a:solidFill>
              </a:rPr>
              <a:t>) is a non-parametric and supervised machine learning used for both classification and regression</a:t>
            </a:r>
          </a:p>
          <a:p>
            <a:pPr marL="285750" indent="-285750">
              <a:lnSpc>
                <a:spcPct val="120000"/>
              </a:lnSpc>
              <a:buFont typeface="Arial" panose="020B0604020202020204" pitchFamily="34" charset="0"/>
              <a:buChar char="•"/>
            </a:pPr>
            <a:r>
              <a:rPr lang="en-US" spc="300">
                <a:solidFill>
                  <a:schemeClr val="tx2"/>
                </a:solidFill>
              </a:rPr>
              <a:t>The main idea is to predict the label or value of a data point based on the k nearest neighbors in the training dataset</a:t>
            </a:r>
          </a:p>
          <a:p>
            <a:pPr marL="285750" indent="-285750">
              <a:lnSpc>
                <a:spcPct val="120000"/>
              </a:lnSpc>
              <a:buFont typeface="Arial" panose="020B0604020202020204" pitchFamily="34" charset="0"/>
              <a:buChar char="•"/>
            </a:pPr>
            <a:endParaRPr lang="en-US" spc="300">
              <a:solidFill>
                <a:schemeClr val="tx2"/>
              </a:solidFill>
            </a:endParaRPr>
          </a:p>
        </p:txBody>
      </p:sp>
      <p:cxnSp>
        <p:nvCxnSpPr>
          <p:cNvPr id="29" name="Straight Connector 2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diagram of a network&#10;&#10;Description automatically generated">
            <a:extLst>
              <a:ext uri="{FF2B5EF4-FFF2-40B4-BE49-F238E27FC236}">
                <a16:creationId xmlns:a16="http://schemas.microsoft.com/office/drawing/2014/main" id="{D45CE2AC-A034-5FAC-DAFE-3BB5F6680AF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545" r="21545"/>
          <a:stretch>
            <a:fillRect/>
          </a:stretch>
        </p:blipFill>
        <p:spPr>
          <a:xfrm>
            <a:off x="6807554" y="541964"/>
            <a:ext cx="4139492" cy="5782635"/>
          </a:xfrm>
          <a:prstGeom prst="rect">
            <a:avLst/>
          </a:prstGeom>
        </p:spPr>
      </p:pic>
    </p:spTree>
    <p:extLst>
      <p:ext uri="{BB962C8B-B14F-4D97-AF65-F5344CB8AC3E}">
        <p14:creationId xmlns:p14="http://schemas.microsoft.com/office/powerpoint/2010/main" val="78747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977DB1-3C8E-3F95-F35A-E4E4D51F43FE}"/>
              </a:ext>
            </a:extLst>
          </p:cNvPr>
          <p:cNvSpPr>
            <a:spLocks noGrp="1"/>
          </p:cNvSpPr>
          <p:nvPr>
            <p:ph type="ctrTitle"/>
          </p:nvPr>
        </p:nvSpPr>
        <p:spPr>
          <a:xfrm>
            <a:off x="960350" y="541964"/>
            <a:ext cx="4768938" cy="1105861"/>
          </a:xfrm>
        </p:spPr>
        <p:txBody>
          <a:bodyPr vert="horz" lIns="91440" tIns="45720" rIns="91440" bIns="45720" rtlCol="0" anchor="b">
            <a:normAutofit/>
          </a:bodyPr>
          <a:lstStyle/>
          <a:p>
            <a:r>
              <a:rPr lang="en-US" sz="4000"/>
              <a:t>+ advantages</a:t>
            </a:r>
          </a:p>
        </p:txBody>
      </p:sp>
      <p:sp>
        <p:nvSpPr>
          <p:cNvPr id="3" name="Subtitle 2">
            <a:extLst>
              <a:ext uri="{FF2B5EF4-FFF2-40B4-BE49-F238E27FC236}">
                <a16:creationId xmlns:a16="http://schemas.microsoft.com/office/drawing/2014/main" id="{0A933625-8BBD-A0FC-BC5C-216786757758}"/>
              </a:ext>
            </a:extLst>
          </p:cNvPr>
          <p:cNvSpPr>
            <a:spLocks noGrp="1"/>
          </p:cNvSpPr>
          <p:nvPr>
            <p:ph type="subTitle" idx="1"/>
          </p:nvPr>
        </p:nvSpPr>
        <p:spPr>
          <a:xfrm>
            <a:off x="960350" y="2189789"/>
            <a:ext cx="3834392" cy="4115092"/>
          </a:xfrm>
        </p:spPr>
        <p:txBody>
          <a:bodyPr vert="horz" lIns="91440" tIns="45720" rIns="91440" bIns="45720" rtlCol="0">
            <a:normAutofit/>
          </a:bodyPr>
          <a:lstStyle/>
          <a:p>
            <a:pPr marL="285750" indent="-285750">
              <a:lnSpc>
                <a:spcPct val="120000"/>
              </a:lnSpc>
              <a:buFont typeface="Arial" panose="020B0604020202020204" pitchFamily="34" charset="0"/>
              <a:buChar char="•"/>
            </a:pPr>
            <a:r>
              <a:rPr lang="en-US" spc="300">
                <a:solidFill>
                  <a:schemeClr val="tx2"/>
                </a:solidFill>
              </a:rPr>
              <a:t>Easy to understand and implement</a:t>
            </a:r>
          </a:p>
          <a:p>
            <a:pPr marL="285750" indent="-285750">
              <a:lnSpc>
                <a:spcPct val="120000"/>
              </a:lnSpc>
              <a:buFont typeface="Arial" panose="020B0604020202020204" pitchFamily="34" charset="0"/>
              <a:buChar char="•"/>
            </a:pPr>
            <a:r>
              <a:rPr lang="en-US" spc="300">
                <a:solidFill>
                  <a:schemeClr val="tx2"/>
                </a:solidFill>
              </a:rPr>
              <a:t>Versatility</a:t>
            </a:r>
          </a:p>
          <a:p>
            <a:pPr marL="285750" indent="-285750">
              <a:lnSpc>
                <a:spcPct val="120000"/>
              </a:lnSpc>
              <a:buFont typeface="Arial" panose="020B0604020202020204" pitchFamily="34" charset="0"/>
              <a:buChar char="•"/>
            </a:pPr>
            <a:r>
              <a:rPr lang="en-US" spc="300">
                <a:solidFill>
                  <a:schemeClr val="tx2"/>
                </a:solidFill>
              </a:rPr>
              <a:t>Not training required</a:t>
            </a:r>
          </a:p>
        </p:txBody>
      </p:sp>
      <p:cxnSp>
        <p:nvCxnSpPr>
          <p:cNvPr id="29" name="Straight Connector 2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diagram of a network&#10;&#10;Description automatically generated">
            <a:extLst>
              <a:ext uri="{FF2B5EF4-FFF2-40B4-BE49-F238E27FC236}">
                <a16:creationId xmlns:a16="http://schemas.microsoft.com/office/drawing/2014/main" id="{1E41B500-6403-3C6C-3726-DFB7AA83EB5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545" r="21545"/>
          <a:stretch>
            <a:fillRect/>
          </a:stretch>
        </p:blipFill>
        <p:spPr>
          <a:xfrm>
            <a:off x="6807554" y="541964"/>
            <a:ext cx="4139492" cy="5782635"/>
          </a:xfrm>
          <a:prstGeom prst="rect">
            <a:avLst/>
          </a:prstGeom>
        </p:spPr>
      </p:pic>
    </p:spTree>
    <p:extLst>
      <p:ext uri="{BB962C8B-B14F-4D97-AF65-F5344CB8AC3E}">
        <p14:creationId xmlns:p14="http://schemas.microsoft.com/office/powerpoint/2010/main" val="97110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31DA5-71AB-35BC-B7D8-5A39B44AF1E5}"/>
              </a:ext>
            </a:extLst>
          </p:cNvPr>
          <p:cNvSpPr>
            <a:spLocks noGrp="1"/>
          </p:cNvSpPr>
          <p:nvPr>
            <p:ph type="ctrTitle"/>
          </p:nvPr>
        </p:nvSpPr>
        <p:spPr>
          <a:xfrm>
            <a:off x="960350" y="541964"/>
            <a:ext cx="4768938" cy="1105861"/>
          </a:xfrm>
        </p:spPr>
        <p:txBody>
          <a:bodyPr vert="horz" lIns="91440" tIns="45720" rIns="91440" bIns="45720" rtlCol="0" anchor="b">
            <a:normAutofit/>
          </a:bodyPr>
          <a:lstStyle/>
          <a:p>
            <a:r>
              <a:rPr lang="en-US" sz="4000"/>
              <a:t>+ drawbacks</a:t>
            </a:r>
          </a:p>
        </p:txBody>
      </p:sp>
      <p:sp>
        <p:nvSpPr>
          <p:cNvPr id="3" name="Subtitle 2">
            <a:extLst>
              <a:ext uri="{FF2B5EF4-FFF2-40B4-BE49-F238E27FC236}">
                <a16:creationId xmlns:a16="http://schemas.microsoft.com/office/drawing/2014/main" id="{8D301E7D-0261-78E8-423C-F4C6FAAC77B5}"/>
              </a:ext>
            </a:extLst>
          </p:cNvPr>
          <p:cNvSpPr>
            <a:spLocks noGrp="1"/>
          </p:cNvSpPr>
          <p:nvPr>
            <p:ph type="subTitle" idx="1"/>
          </p:nvPr>
        </p:nvSpPr>
        <p:spPr>
          <a:xfrm>
            <a:off x="960350" y="1925053"/>
            <a:ext cx="3834392" cy="3633536"/>
          </a:xfrm>
        </p:spPr>
        <p:txBody>
          <a:bodyPr vert="horz" lIns="91440" tIns="45720" rIns="91440" bIns="45720" rtlCol="0">
            <a:normAutofit/>
          </a:bodyPr>
          <a:lstStyle/>
          <a:p>
            <a:pPr marL="285750" indent="-285750">
              <a:lnSpc>
                <a:spcPct val="120000"/>
              </a:lnSpc>
              <a:buFont typeface="Arial" panose="020B0604020202020204" pitchFamily="34" charset="0"/>
              <a:buChar char="•"/>
            </a:pPr>
            <a:r>
              <a:rPr lang="en-US" spc="300">
                <a:solidFill>
                  <a:schemeClr val="tx2"/>
                </a:solidFill>
              </a:rPr>
              <a:t>Computational expensive (especially with large dataset)</a:t>
            </a:r>
          </a:p>
          <a:p>
            <a:pPr marL="285750" indent="-285750">
              <a:lnSpc>
                <a:spcPct val="120000"/>
              </a:lnSpc>
              <a:buFont typeface="Arial" panose="020B0604020202020204" pitchFamily="34" charset="0"/>
              <a:buChar char="•"/>
            </a:pPr>
            <a:r>
              <a:rPr lang="en-US" spc="300">
                <a:solidFill>
                  <a:schemeClr val="tx2"/>
                </a:solidFill>
              </a:rPr>
              <a:t>Sensitive to noise</a:t>
            </a:r>
          </a:p>
          <a:p>
            <a:pPr marL="285750" indent="-285750">
              <a:lnSpc>
                <a:spcPct val="120000"/>
              </a:lnSpc>
              <a:buFont typeface="Arial" panose="020B0604020202020204" pitchFamily="34" charset="0"/>
              <a:buChar char="•"/>
            </a:pPr>
            <a:r>
              <a:rPr lang="en-US" spc="300">
                <a:solidFill>
                  <a:schemeClr val="tx2"/>
                </a:solidFill>
              </a:rPr>
              <a:t>Depend on k</a:t>
            </a:r>
          </a:p>
          <a:p>
            <a:pPr marL="285750" indent="-285750">
              <a:lnSpc>
                <a:spcPct val="120000"/>
              </a:lnSpc>
              <a:buFont typeface="Arial" panose="020B0604020202020204" pitchFamily="34" charset="0"/>
              <a:buChar char="•"/>
            </a:pPr>
            <a:r>
              <a:rPr lang="en-US" spc="300">
                <a:solidFill>
                  <a:schemeClr val="tx2"/>
                </a:solidFill>
              </a:rPr>
              <a:t>Inefficient with high dimensions</a:t>
            </a:r>
          </a:p>
        </p:txBody>
      </p:sp>
      <p:cxnSp>
        <p:nvCxnSpPr>
          <p:cNvPr id="29" name="Straight Connector 2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diagram of a network&#10;&#10;Description automatically generated">
            <a:extLst>
              <a:ext uri="{FF2B5EF4-FFF2-40B4-BE49-F238E27FC236}">
                <a16:creationId xmlns:a16="http://schemas.microsoft.com/office/drawing/2014/main" id="{31C5C790-70A3-0402-0AC5-BBABC68334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545" r="21545"/>
          <a:stretch>
            <a:fillRect/>
          </a:stretch>
        </p:blipFill>
        <p:spPr>
          <a:xfrm>
            <a:off x="6807554" y="541964"/>
            <a:ext cx="4139492" cy="5782635"/>
          </a:xfrm>
          <a:prstGeom prst="rect">
            <a:avLst/>
          </a:prstGeom>
        </p:spPr>
      </p:pic>
    </p:spTree>
    <p:extLst>
      <p:ext uri="{BB962C8B-B14F-4D97-AF65-F5344CB8AC3E}">
        <p14:creationId xmlns:p14="http://schemas.microsoft.com/office/powerpoint/2010/main" val="36602616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7" name="Rectangle 86">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1DB503-8972-45E5-ED60-D77B7D19B631}"/>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r>
              <a:rPr lang="en-US" sz="3700"/>
              <a:t>Implementing k-nearest neighbors</a:t>
            </a:r>
          </a:p>
        </p:txBody>
      </p:sp>
      <p:sp>
        <p:nvSpPr>
          <p:cNvPr id="3" name="Subtitle 2">
            <a:extLst>
              <a:ext uri="{FF2B5EF4-FFF2-40B4-BE49-F238E27FC236}">
                <a16:creationId xmlns:a16="http://schemas.microsoft.com/office/drawing/2014/main" id="{11F48EEE-6F43-B44C-842F-56336301DC78}"/>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endParaRPr lang="en-US" sz="1600" spc="300">
              <a:solidFill>
                <a:schemeClr val="tx2"/>
              </a:solidFill>
            </a:endParaRPr>
          </a:p>
        </p:txBody>
      </p:sp>
      <p:cxnSp>
        <p:nvCxnSpPr>
          <p:cNvPr id="93" name="Straight Connector 92">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 name="Picture Placeholder 9" descr="A black and grey background with a black stripe&#10;&#10;Description automatically generated with medium confidence">
            <a:extLst>
              <a:ext uri="{FF2B5EF4-FFF2-40B4-BE49-F238E27FC236}">
                <a16:creationId xmlns:a16="http://schemas.microsoft.com/office/drawing/2014/main" id="{BB4D320B-4BA0-8753-4758-92F9E2F402D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r="47556" b="1"/>
          <a:stretch/>
        </p:blipFill>
        <p:spPr>
          <a:xfrm>
            <a:off x="2418140" y="240992"/>
            <a:ext cx="7725252" cy="4345446"/>
          </a:xfrm>
          <a:prstGeom prst="rect">
            <a:avLst/>
          </a:prstGeom>
        </p:spPr>
      </p:pic>
    </p:spTree>
    <p:extLst>
      <p:ext uri="{BB962C8B-B14F-4D97-AF65-F5344CB8AC3E}">
        <p14:creationId xmlns:p14="http://schemas.microsoft.com/office/powerpoint/2010/main" val="318383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376B-E4A5-6534-6244-42EF0D7EEB8C}"/>
              </a:ext>
            </a:extLst>
          </p:cNvPr>
          <p:cNvSpPr>
            <a:spLocks noGrp="1"/>
          </p:cNvSpPr>
          <p:nvPr>
            <p:ph type="title"/>
          </p:nvPr>
        </p:nvSpPr>
        <p:spPr/>
        <p:txBody>
          <a:bodyPr/>
          <a:lstStyle/>
          <a:p>
            <a:r>
              <a:rPr lang="en-US"/>
              <a:t>Model comparison</a:t>
            </a:r>
          </a:p>
        </p:txBody>
      </p:sp>
      <p:pic>
        <p:nvPicPr>
          <p:cNvPr id="4" name="Picture 3" descr="A screenshot of a computer program&#10;&#10;Description automatically generated">
            <a:extLst>
              <a:ext uri="{FF2B5EF4-FFF2-40B4-BE49-F238E27FC236}">
                <a16:creationId xmlns:a16="http://schemas.microsoft.com/office/drawing/2014/main" id="{EFDF7E24-C817-8609-88C9-00304DABB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3809" y="1915557"/>
            <a:ext cx="6988030" cy="3554065"/>
          </a:xfrm>
          <a:prstGeom prst="rect">
            <a:avLst/>
          </a:prstGeom>
        </p:spPr>
      </p:pic>
    </p:spTree>
    <p:extLst>
      <p:ext uri="{BB962C8B-B14F-4D97-AF65-F5344CB8AC3E}">
        <p14:creationId xmlns:p14="http://schemas.microsoft.com/office/powerpoint/2010/main" val="87056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yellow house and graph&#10;&#10;Description automatically generated">
            <a:extLst>
              <a:ext uri="{FF2B5EF4-FFF2-40B4-BE49-F238E27FC236}">
                <a16:creationId xmlns:a16="http://schemas.microsoft.com/office/drawing/2014/main" id="{34BB8127-8656-6099-02AD-A938EAD1104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885" b="6365"/>
          <a:stretch/>
        </p:blipFill>
        <p:spPr>
          <a:xfrm>
            <a:off x="-1154" y="10"/>
            <a:ext cx="12192000" cy="6857990"/>
          </a:xfrm>
          <a:prstGeom prst="rect">
            <a:avLst/>
          </a:prstGeom>
        </p:spPr>
      </p:pic>
      <p:sp>
        <p:nvSpPr>
          <p:cNvPr id="75" name="Rectangle 74">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66FB86-31C9-5B7D-67B2-4C3C1A0FE8E5}"/>
              </a:ext>
            </a:extLst>
          </p:cNvPr>
          <p:cNvSpPr>
            <a:spLocks noGrp="1"/>
          </p:cNvSpPr>
          <p:nvPr>
            <p:ph type="ctrTitle"/>
          </p:nvPr>
        </p:nvSpPr>
        <p:spPr>
          <a:xfrm>
            <a:off x="1522846" y="1264024"/>
            <a:ext cx="9144000" cy="2611940"/>
          </a:xfrm>
        </p:spPr>
        <p:txBody>
          <a:bodyPr vert="horz" lIns="91440" tIns="45720" rIns="91440" bIns="45720" rtlCol="0" anchor="b">
            <a:normAutofit/>
          </a:bodyPr>
          <a:lstStyle/>
          <a:p>
            <a:pPr algn="ctr"/>
            <a:r>
              <a:rPr lang="en-US" sz="5400" i="1" kern="1200" cap="all" baseline="0">
                <a:solidFill>
                  <a:srgbClr val="FFFFFF"/>
                </a:solidFill>
                <a:latin typeface="+mj-lt"/>
                <a:ea typeface="+mj-ea"/>
                <a:cs typeface="+mj-cs"/>
              </a:rPr>
              <a:t>Exploratory data analysis</a:t>
            </a:r>
          </a:p>
        </p:txBody>
      </p:sp>
      <p:sp>
        <p:nvSpPr>
          <p:cNvPr id="3" name="Subtitle 2">
            <a:extLst>
              <a:ext uri="{FF2B5EF4-FFF2-40B4-BE49-F238E27FC236}">
                <a16:creationId xmlns:a16="http://schemas.microsoft.com/office/drawing/2014/main" id="{7892FD25-7DB7-5DE3-A9A8-9D6179465501}"/>
              </a:ext>
            </a:extLst>
          </p:cNvPr>
          <p:cNvSpPr>
            <a:spLocks noGrp="1"/>
          </p:cNvSpPr>
          <p:nvPr>
            <p:ph type="subTitle" idx="1"/>
          </p:nvPr>
        </p:nvSpPr>
        <p:spPr>
          <a:xfrm>
            <a:off x="2551546" y="4175312"/>
            <a:ext cx="7086601" cy="927848"/>
          </a:xfrm>
        </p:spPr>
        <p:txBody>
          <a:bodyPr vert="horz" lIns="91440" tIns="45720" rIns="91440" bIns="45720" rtlCol="0">
            <a:normAutofit/>
          </a:bodyPr>
          <a:lstStyle/>
          <a:p>
            <a:pPr algn="ctr">
              <a:lnSpc>
                <a:spcPct val="120000"/>
              </a:lnSpc>
            </a:pPr>
            <a:endParaRPr lang="en-US" spc="300">
              <a:solidFill>
                <a:srgbClr val="FFFFFF"/>
              </a:solidFill>
            </a:endParaRPr>
          </a:p>
        </p:txBody>
      </p:sp>
    </p:spTree>
    <p:extLst>
      <p:ext uri="{BB962C8B-B14F-4D97-AF65-F5344CB8AC3E}">
        <p14:creationId xmlns:p14="http://schemas.microsoft.com/office/powerpoint/2010/main" val="106875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94168-D2C5-A395-9D42-59BF1EDB974E}"/>
              </a:ext>
            </a:extLst>
          </p:cNvPr>
          <p:cNvSpPr>
            <a:spLocks noGrp="1"/>
          </p:cNvSpPr>
          <p:nvPr>
            <p:ph type="title"/>
          </p:nvPr>
        </p:nvSpPr>
        <p:spPr/>
        <p:txBody>
          <a:bodyPr/>
          <a:lstStyle/>
          <a:p>
            <a:r>
              <a:rPr lang="en-US"/>
              <a:t>Score judged in Kaggle competition</a:t>
            </a:r>
          </a:p>
        </p:txBody>
      </p:sp>
      <p:pic>
        <p:nvPicPr>
          <p:cNvPr id="4" name="Picture 3" descr="A screenshot of a computer&#10;&#10;Description automatically generated">
            <a:extLst>
              <a:ext uri="{FF2B5EF4-FFF2-40B4-BE49-F238E27FC236}">
                <a16:creationId xmlns:a16="http://schemas.microsoft.com/office/drawing/2014/main" id="{E5C6E364-D77C-6E7D-FC05-4691CA3D8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309" y="2626805"/>
            <a:ext cx="9183382" cy="2476846"/>
          </a:xfrm>
          <a:prstGeom prst="rect">
            <a:avLst/>
          </a:prstGeom>
        </p:spPr>
      </p:pic>
      <p:sp>
        <p:nvSpPr>
          <p:cNvPr id="3" name="TextBox 2">
            <a:extLst>
              <a:ext uri="{FF2B5EF4-FFF2-40B4-BE49-F238E27FC236}">
                <a16:creationId xmlns:a16="http://schemas.microsoft.com/office/drawing/2014/main" id="{DDFA6EB6-078A-AF1C-D5EC-2A44630B976D}"/>
              </a:ext>
            </a:extLst>
          </p:cNvPr>
          <p:cNvSpPr txBox="1"/>
          <p:nvPr/>
        </p:nvSpPr>
        <p:spPr>
          <a:xfrm>
            <a:off x="1504309" y="5637402"/>
            <a:ext cx="6163229" cy="369332"/>
          </a:xfrm>
          <a:prstGeom prst="rect">
            <a:avLst/>
          </a:prstGeom>
          <a:noFill/>
        </p:spPr>
        <p:txBody>
          <a:bodyPr wrap="square" rtlCol="0">
            <a:spAutoFit/>
          </a:bodyPr>
          <a:lstStyle/>
          <a:p>
            <a:r>
              <a:rPr lang="en-US"/>
              <a:t>The lower the score, the more accurate the model is.</a:t>
            </a:r>
          </a:p>
        </p:txBody>
      </p:sp>
    </p:spTree>
    <p:extLst>
      <p:ext uri="{BB962C8B-B14F-4D97-AF65-F5344CB8AC3E}">
        <p14:creationId xmlns:p14="http://schemas.microsoft.com/office/powerpoint/2010/main" val="2850609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scalator Moving Up">
            <a:extLst>
              <a:ext uri="{FF2B5EF4-FFF2-40B4-BE49-F238E27FC236}">
                <a16:creationId xmlns:a16="http://schemas.microsoft.com/office/drawing/2014/main" id="{8322C9E5-0FDB-2AB3-DE23-511F0832FC92}"/>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D36BF-560B-F15A-0787-48E2ADC3E3ED}"/>
              </a:ext>
            </a:extLst>
          </p:cNvPr>
          <p:cNvSpPr>
            <a:spLocks noGrp="1"/>
          </p:cNvSpPr>
          <p:nvPr>
            <p:ph type="ctrTitle"/>
          </p:nvPr>
        </p:nvSpPr>
        <p:spPr>
          <a:xfrm>
            <a:off x="848436" y="5284380"/>
            <a:ext cx="10495128" cy="775225"/>
          </a:xfrm>
        </p:spPr>
        <p:txBody>
          <a:bodyPr anchor="ctr">
            <a:normAutofit/>
          </a:bodyPr>
          <a:lstStyle/>
          <a:p>
            <a:r>
              <a:rPr lang="en-US" sz="4000"/>
              <a:t>conclusion</a:t>
            </a:r>
          </a:p>
        </p:txBody>
      </p:sp>
      <p:sp>
        <p:nvSpPr>
          <p:cNvPr id="3" name="Subtitle 2">
            <a:extLst>
              <a:ext uri="{FF2B5EF4-FFF2-40B4-BE49-F238E27FC236}">
                <a16:creationId xmlns:a16="http://schemas.microsoft.com/office/drawing/2014/main" id="{55F02284-1F2E-F7FE-42EF-947E6DC57401}"/>
              </a:ext>
            </a:extLst>
          </p:cNvPr>
          <p:cNvSpPr>
            <a:spLocks noGrp="1"/>
          </p:cNvSpPr>
          <p:nvPr>
            <p:ph type="subTitle" idx="1"/>
          </p:nvPr>
        </p:nvSpPr>
        <p:spPr>
          <a:xfrm>
            <a:off x="1796956" y="6059605"/>
            <a:ext cx="8598089" cy="532263"/>
          </a:xfrm>
        </p:spPr>
        <p:txBody>
          <a:bodyPr>
            <a:normAutofit/>
          </a:bodyPr>
          <a:lstStyle/>
          <a:p>
            <a:endParaRPr lang="en-US" sz="1600"/>
          </a:p>
        </p:txBody>
      </p:sp>
      <p:cxnSp>
        <p:nvCxnSpPr>
          <p:cNvPr id="13" name="Straight Connector 12">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57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2896716-91E6-B328-161E-9A034121954C}"/>
              </a:ext>
            </a:extLst>
          </p:cNvPr>
          <p:cNvSpPr txBox="1"/>
          <p:nvPr/>
        </p:nvSpPr>
        <p:spPr>
          <a:xfrm>
            <a:off x="637941" y="751842"/>
            <a:ext cx="5332888" cy="4938249"/>
          </a:xfrm>
          <a:prstGeom prst="rect">
            <a:avLst/>
          </a:prstGeom>
        </p:spPr>
        <p:txBody>
          <a:bodyPr vert="horz" lIns="91440" tIns="45720" rIns="91440" bIns="45720" rtlCol="0" anchor="t">
            <a:noAutofit/>
          </a:bodyPr>
          <a:lstStyle/>
          <a:p>
            <a:pPr indent="-228600">
              <a:lnSpc>
                <a:spcPct val="90000"/>
              </a:lnSpc>
              <a:spcAft>
                <a:spcPts val="600"/>
              </a:spcAft>
              <a:buSzPct val="80000"/>
              <a:buFont typeface="Arial" panose="020B0604020202020204" pitchFamily="34" charset="0"/>
              <a:buChar char="•"/>
            </a:pPr>
            <a:endParaRPr lang="en-US" sz="1500">
              <a:solidFill>
                <a:schemeClr val="tx2"/>
              </a:solidFill>
            </a:endParaRPr>
          </a:p>
          <a:p>
            <a:pPr marL="285750" indent="-228600">
              <a:lnSpc>
                <a:spcPct val="90000"/>
              </a:lnSpc>
              <a:spcAft>
                <a:spcPts val="600"/>
              </a:spcAft>
              <a:buSzPct val="80000"/>
              <a:buFont typeface="Arial" panose="020B0604020202020204" pitchFamily="34" charset="0"/>
              <a:buChar char="•"/>
            </a:pPr>
            <a:r>
              <a:rPr lang="en-US" sz="2000">
                <a:solidFill>
                  <a:schemeClr val="tx2"/>
                </a:solidFill>
              </a:rPr>
              <a:t>The models that performed the best are Gradient Boosted Decision  Tree, Random Forest, and Ridge Regression</a:t>
            </a:r>
          </a:p>
          <a:p>
            <a:pPr marL="285750" indent="-228600">
              <a:lnSpc>
                <a:spcPct val="90000"/>
              </a:lnSpc>
              <a:spcAft>
                <a:spcPts val="600"/>
              </a:spcAft>
              <a:buSzPct val="80000"/>
              <a:buFont typeface="Arial" panose="020B0604020202020204" pitchFamily="34" charset="0"/>
              <a:buChar char="•"/>
            </a:pPr>
            <a:r>
              <a:rPr lang="en-US" sz="2000">
                <a:solidFill>
                  <a:schemeClr val="tx2"/>
                </a:solidFill>
              </a:rPr>
              <a:t>The model can assist investors, home buyers, and real estate companies in making sound data-based decisions.</a:t>
            </a:r>
          </a:p>
          <a:p>
            <a:pPr marL="285750" indent="-228600">
              <a:lnSpc>
                <a:spcPct val="90000"/>
              </a:lnSpc>
              <a:spcAft>
                <a:spcPts val="600"/>
              </a:spcAft>
              <a:buSzPct val="80000"/>
              <a:buFont typeface="Arial" panose="020B0604020202020204" pitchFamily="34" charset="0"/>
              <a:buChar char="•"/>
            </a:pPr>
            <a:r>
              <a:rPr lang="en-US" sz="2000">
                <a:solidFill>
                  <a:schemeClr val="tx2"/>
                </a:solidFill>
              </a:rPr>
              <a:t>Technical challenges: </a:t>
            </a:r>
          </a:p>
          <a:p>
            <a:pPr>
              <a:lnSpc>
                <a:spcPct val="90000"/>
              </a:lnSpc>
              <a:spcAft>
                <a:spcPts val="600"/>
              </a:spcAft>
              <a:buSzPct val="80000"/>
            </a:pPr>
            <a:r>
              <a:rPr lang="en-US" sz="2000">
                <a:solidFill>
                  <a:schemeClr val="tx2"/>
                </a:solidFill>
              </a:rPr>
              <a:t>+  The quality and richness of the data have a major impact on model results.</a:t>
            </a:r>
          </a:p>
          <a:p>
            <a:pPr>
              <a:lnSpc>
                <a:spcPct val="90000"/>
              </a:lnSpc>
              <a:spcAft>
                <a:spcPts val="600"/>
              </a:spcAft>
              <a:buSzPct val="80000"/>
            </a:pPr>
            <a:r>
              <a:rPr lang="en-US" sz="2000">
                <a:solidFill>
                  <a:schemeClr val="tx2"/>
                </a:solidFill>
              </a:rPr>
              <a:t>+  Algorithms can be affected by noise or unusual data patterns</a:t>
            </a:r>
          </a:p>
          <a:p>
            <a:pPr marL="285750" indent="-228600">
              <a:lnSpc>
                <a:spcPct val="90000"/>
              </a:lnSpc>
              <a:spcAft>
                <a:spcPts val="600"/>
              </a:spcAft>
              <a:buSzPct val="80000"/>
              <a:buFont typeface="Arial" panose="020B0604020202020204" pitchFamily="34" charset="0"/>
              <a:buChar char="•"/>
            </a:pPr>
            <a:r>
              <a:rPr lang="en-US" sz="2000">
                <a:solidFill>
                  <a:schemeClr val="tx2"/>
                </a:solidFill>
              </a:rPr>
              <a:t>Future research:</a:t>
            </a:r>
          </a:p>
          <a:p>
            <a:pPr>
              <a:lnSpc>
                <a:spcPct val="90000"/>
              </a:lnSpc>
              <a:spcAft>
                <a:spcPts val="600"/>
              </a:spcAft>
              <a:buSzPct val="80000"/>
            </a:pPr>
            <a:r>
              <a:rPr lang="en-US" sz="2000">
                <a:solidFill>
                  <a:schemeClr val="tx2"/>
                </a:solidFill>
              </a:rPr>
              <a:t>+  Expand the dataset with more detailed features to increase model accuracy</a:t>
            </a:r>
          </a:p>
          <a:p>
            <a:pPr>
              <a:lnSpc>
                <a:spcPct val="90000"/>
              </a:lnSpc>
              <a:spcAft>
                <a:spcPts val="600"/>
              </a:spcAft>
              <a:buSzPct val="80000"/>
            </a:pPr>
            <a:r>
              <a:rPr lang="en-US" sz="2000">
                <a:solidFill>
                  <a:schemeClr val="tx2"/>
                </a:solidFill>
              </a:rPr>
              <a:t>+  Apply deep learning models to exploit complex relationships between factors better.</a:t>
            </a:r>
          </a:p>
          <a:p>
            <a:pPr marL="285750" indent="-228600">
              <a:lnSpc>
                <a:spcPct val="90000"/>
              </a:lnSpc>
              <a:spcAft>
                <a:spcPts val="600"/>
              </a:spcAft>
              <a:buSzPct val="80000"/>
              <a:buFont typeface="Arial" panose="020B0604020202020204" pitchFamily="34" charset="0"/>
              <a:buChar char="•"/>
            </a:pPr>
            <a:endParaRPr lang="en-US" sz="1500">
              <a:solidFill>
                <a:schemeClr val="tx2"/>
              </a:solidFill>
            </a:endParaRPr>
          </a:p>
          <a:p>
            <a:pPr marL="285750" indent="-228600">
              <a:lnSpc>
                <a:spcPct val="90000"/>
              </a:lnSpc>
              <a:spcAft>
                <a:spcPts val="600"/>
              </a:spcAft>
              <a:buSzPct val="80000"/>
              <a:buFont typeface="Arial" panose="020B0604020202020204" pitchFamily="34" charset="0"/>
              <a:buChar char="•"/>
            </a:pPr>
            <a:endParaRPr lang="en-US" sz="1500">
              <a:solidFill>
                <a:schemeClr val="tx2"/>
              </a:solidFill>
            </a:endParaRPr>
          </a:p>
        </p:txBody>
      </p:sp>
      <p:cxnSp>
        <p:nvCxnSpPr>
          <p:cNvPr id="33" name="Straight Connector 32">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yellow house and graph&#10;&#10;Description automatically generated">
            <a:extLst>
              <a:ext uri="{FF2B5EF4-FFF2-40B4-BE49-F238E27FC236}">
                <a16:creationId xmlns:a16="http://schemas.microsoft.com/office/drawing/2014/main" id="{C0EDE307-37A0-E068-377E-590833B51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437" y="2296876"/>
            <a:ext cx="5110163" cy="3845397"/>
          </a:xfrm>
          <a:prstGeom prst="rect">
            <a:avLst/>
          </a:prstGeom>
        </p:spPr>
      </p:pic>
    </p:spTree>
    <p:extLst>
      <p:ext uri="{BB962C8B-B14F-4D97-AF65-F5344CB8AC3E}">
        <p14:creationId xmlns:p14="http://schemas.microsoft.com/office/powerpoint/2010/main" val="2376844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6080992" y="2501368"/>
            <a:ext cx="5443617" cy="1388262"/>
          </a:xfrm>
          <a:noFill/>
        </p:spPr>
        <p:txBody>
          <a:bodyPr anchor="b"/>
          <a:lstStyle/>
          <a:p>
            <a:r>
              <a:rPr lang="en-US" b="1"/>
              <a:t>THANK YOU For your attention!</a:t>
            </a:r>
          </a:p>
        </p:txBody>
      </p:sp>
      <p:sp>
        <p:nvSpPr>
          <p:cNvPr id="9" name="Content Placeholder 8">
            <a:extLst>
              <a:ext uri="{FF2B5EF4-FFF2-40B4-BE49-F238E27FC236}">
                <a16:creationId xmlns:a16="http://schemas.microsoft.com/office/drawing/2014/main" id="{4408ACCE-6943-3010-EFF9-2665B89C7C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10802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A49FA-F7DF-E4B2-2095-FA71C141C9D1}"/>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endParaRPr lang="en-US" sz="4000"/>
          </a:p>
        </p:txBody>
      </p:sp>
      <p:sp>
        <p:nvSpPr>
          <p:cNvPr id="3" name="Subtitle 2">
            <a:extLst>
              <a:ext uri="{FF2B5EF4-FFF2-40B4-BE49-F238E27FC236}">
                <a16:creationId xmlns:a16="http://schemas.microsoft.com/office/drawing/2014/main" id="{AB25D79C-4E6C-67DD-FDC2-1FF266F5E401}"/>
              </a:ext>
            </a:extLst>
          </p:cNvPr>
          <p:cNvSpPr>
            <a:spLocks noGrp="1"/>
          </p:cNvSpPr>
          <p:nvPr>
            <p:ph type="subTitle" idx="1"/>
          </p:nvPr>
        </p:nvSpPr>
        <p:spPr>
          <a:xfrm>
            <a:off x="1524000" y="6045772"/>
            <a:ext cx="9144000" cy="375552"/>
          </a:xfrm>
        </p:spPr>
        <p:txBody>
          <a:bodyPr vert="horz" lIns="91440" tIns="45720" rIns="91440" bIns="45720" rtlCol="0">
            <a:normAutofit/>
          </a:bodyPr>
          <a:lstStyle/>
          <a:p>
            <a:pPr algn="ctr">
              <a:lnSpc>
                <a:spcPct val="120000"/>
              </a:lnSpc>
            </a:pPr>
            <a:r>
              <a:rPr lang="en-US" sz="1600" spc="300">
                <a:solidFill>
                  <a:schemeClr val="tx2"/>
                </a:solidFill>
              </a:rPr>
              <a:t>Find column name of the training dataset</a:t>
            </a:r>
          </a:p>
        </p:txBody>
      </p:sp>
      <p:cxnSp>
        <p:nvCxnSpPr>
          <p:cNvPr id="31" name="Straight Connector 30">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9A22515-8263-95E2-FB91-36B7F364FD21}"/>
              </a:ext>
            </a:extLst>
          </p:cNvPr>
          <p:cNvPicPr>
            <a:picLocks noChangeAspect="1"/>
          </p:cNvPicPr>
          <p:nvPr/>
        </p:nvPicPr>
        <p:blipFill>
          <a:blip r:embed="rId2"/>
          <a:stretch>
            <a:fillRect/>
          </a:stretch>
        </p:blipFill>
        <p:spPr>
          <a:xfrm>
            <a:off x="660990" y="533400"/>
            <a:ext cx="10870019" cy="3910218"/>
          </a:xfrm>
          <a:prstGeom prst="rect">
            <a:avLst/>
          </a:prstGeom>
        </p:spPr>
      </p:pic>
    </p:spTree>
    <p:extLst>
      <p:ext uri="{BB962C8B-B14F-4D97-AF65-F5344CB8AC3E}">
        <p14:creationId xmlns:p14="http://schemas.microsoft.com/office/powerpoint/2010/main" val="1167440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93" name="Rectangle 92">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yellow house and graph&#10;&#10;Description automatically generated">
            <a:extLst>
              <a:ext uri="{FF2B5EF4-FFF2-40B4-BE49-F238E27FC236}">
                <a16:creationId xmlns:a16="http://schemas.microsoft.com/office/drawing/2014/main" id="{F63396B5-AB3D-7E69-364B-63DB41D3BEA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885" b="6365"/>
          <a:stretch/>
        </p:blipFill>
        <p:spPr>
          <a:xfrm>
            <a:off x="20" y="10"/>
            <a:ext cx="12191979" cy="6857989"/>
          </a:xfrm>
          <a:prstGeom prst="rect">
            <a:avLst/>
          </a:prstGeom>
        </p:spPr>
      </p:pic>
      <p:sp>
        <p:nvSpPr>
          <p:cNvPr id="94" name="Rectangle 93">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8A1F2-A95D-D43A-9308-113DD53826CA}"/>
              </a:ext>
            </a:extLst>
          </p:cNvPr>
          <p:cNvSpPr>
            <a:spLocks noGrp="1"/>
          </p:cNvSpPr>
          <p:nvPr>
            <p:ph type="ctrTitle"/>
          </p:nvPr>
        </p:nvSpPr>
        <p:spPr>
          <a:xfrm>
            <a:off x="1104900" y="871538"/>
            <a:ext cx="6515100" cy="3202921"/>
          </a:xfrm>
        </p:spPr>
        <p:txBody>
          <a:bodyPr vert="horz" lIns="91440" tIns="45720" rIns="91440" bIns="45720" rtlCol="0" anchor="b">
            <a:normAutofit/>
          </a:bodyPr>
          <a:lstStyle/>
          <a:p>
            <a:r>
              <a:rPr lang="en-US" sz="6600" i="1" kern="1200" cap="all" baseline="0">
                <a:solidFill>
                  <a:srgbClr val="FFFFFF"/>
                </a:solidFill>
                <a:latin typeface="+mj-lt"/>
                <a:ea typeface="+mj-ea"/>
                <a:cs typeface="+mj-cs"/>
              </a:rPr>
              <a:t>1. Data Cleaning</a:t>
            </a:r>
          </a:p>
        </p:txBody>
      </p:sp>
      <p:sp>
        <p:nvSpPr>
          <p:cNvPr id="3" name="Subtitle 2">
            <a:extLst>
              <a:ext uri="{FF2B5EF4-FFF2-40B4-BE49-F238E27FC236}">
                <a16:creationId xmlns:a16="http://schemas.microsoft.com/office/drawing/2014/main" id="{7724BBA0-52D1-1C13-0B14-45D3AB7FB574}"/>
              </a:ext>
            </a:extLst>
          </p:cNvPr>
          <p:cNvSpPr>
            <a:spLocks noGrp="1"/>
          </p:cNvSpPr>
          <p:nvPr>
            <p:ph type="subTitle" idx="1"/>
          </p:nvPr>
        </p:nvSpPr>
        <p:spPr>
          <a:xfrm>
            <a:off x="1104900" y="4464424"/>
            <a:ext cx="5208493" cy="1057834"/>
          </a:xfrm>
        </p:spPr>
        <p:txBody>
          <a:bodyPr vert="horz" lIns="91440" tIns="45720" rIns="91440" bIns="45720" rtlCol="0">
            <a:normAutofit/>
          </a:bodyPr>
          <a:lstStyle/>
          <a:p>
            <a:pPr>
              <a:lnSpc>
                <a:spcPct val="120000"/>
              </a:lnSpc>
            </a:pPr>
            <a:r>
              <a:rPr lang="en-US" spc="300">
                <a:solidFill>
                  <a:srgbClr val="FFFFFF"/>
                </a:solidFill>
              </a:rPr>
              <a:t>Some methods we used to clean the dataset</a:t>
            </a:r>
          </a:p>
        </p:txBody>
      </p:sp>
      <p:cxnSp>
        <p:nvCxnSpPr>
          <p:cNvPr id="95" name="Straight Connector 94">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27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951A4-B536-15EE-C454-CA805169BF68}"/>
              </a:ext>
            </a:extLst>
          </p:cNvPr>
          <p:cNvSpPr>
            <a:spLocks noGrp="1"/>
          </p:cNvSpPr>
          <p:nvPr>
            <p:ph type="ctrTitle"/>
          </p:nvPr>
        </p:nvSpPr>
        <p:spPr>
          <a:xfrm>
            <a:off x="1034143" y="5234529"/>
            <a:ext cx="10102920" cy="675417"/>
          </a:xfrm>
        </p:spPr>
        <p:txBody>
          <a:bodyPr vert="horz" lIns="91440" tIns="45720" rIns="91440" bIns="45720" rtlCol="0" anchor="b">
            <a:normAutofit/>
          </a:bodyPr>
          <a:lstStyle/>
          <a:p>
            <a:pPr algn="ctr"/>
            <a:endParaRPr lang="en-US" sz="4000"/>
          </a:p>
        </p:txBody>
      </p:sp>
      <p:sp>
        <p:nvSpPr>
          <p:cNvPr id="3" name="Subtitle 2">
            <a:extLst>
              <a:ext uri="{FF2B5EF4-FFF2-40B4-BE49-F238E27FC236}">
                <a16:creationId xmlns:a16="http://schemas.microsoft.com/office/drawing/2014/main" id="{85012504-57BF-3B07-DA8C-B3A15E7232B0}"/>
              </a:ext>
            </a:extLst>
          </p:cNvPr>
          <p:cNvSpPr>
            <a:spLocks noGrp="1"/>
          </p:cNvSpPr>
          <p:nvPr>
            <p:ph type="subTitle" idx="1"/>
          </p:nvPr>
        </p:nvSpPr>
        <p:spPr>
          <a:xfrm>
            <a:off x="1524000" y="5976937"/>
            <a:ext cx="9144000" cy="444387"/>
          </a:xfrm>
        </p:spPr>
        <p:txBody>
          <a:bodyPr vert="horz" lIns="91440" tIns="45720" rIns="91440" bIns="45720" rtlCol="0">
            <a:normAutofit/>
          </a:bodyPr>
          <a:lstStyle/>
          <a:p>
            <a:pPr algn="ctr">
              <a:lnSpc>
                <a:spcPct val="120000"/>
              </a:lnSpc>
            </a:pPr>
            <a:r>
              <a:rPr lang="en-US" sz="1600" spc="300">
                <a:solidFill>
                  <a:schemeClr val="tx2"/>
                </a:solidFill>
              </a:rPr>
              <a:t>Describe the training dataset</a:t>
            </a:r>
          </a:p>
        </p:txBody>
      </p:sp>
      <p:cxnSp>
        <p:nvCxnSpPr>
          <p:cNvPr id="31" name="Straight Connector 30">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9F4C1D1-9A99-BF80-48BA-7C4A582C5232}"/>
              </a:ext>
            </a:extLst>
          </p:cNvPr>
          <p:cNvPicPr>
            <a:picLocks noChangeAspect="1"/>
          </p:cNvPicPr>
          <p:nvPr/>
        </p:nvPicPr>
        <p:blipFill>
          <a:blip r:embed="rId2"/>
          <a:stretch>
            <a:fillRect/>
          </a:stretch>
        </p:blipFill>
        <p:spPr>
          <a:xfrm>
            <a:off x="533400" y="752945"/>
            <a:ext cx="11125200" cy="3281934"/>
          </a:xfrm>
          <a:prstGeom prst="rect">
            <a:avLst/>
          </a:prstGeom>
        </p:spPr>
      </p:pic>
    </p:spTree>
    <p:extLst>
      <p:ext uri="{BB962C8B-B14F-4D97-AF65-F5344CB8AC3E}">
        <p14:creationId xmlns:p14="http://schemas.microsoft.com/office/powerpoint/2010/main" val="3952610056"/>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26FF5105935A047949EC15A29E8956A" ma:contentTypeVersion="8" ma:contentTypeDescription="Create a new document." ma:contentTypeScope="" ma:versionID="acc01b8f258ba5326aca404d1d76dfc6">
  <xsd:schema xmlns:xsd="http://www.w3.org/2001/XMLSchema" xmlns:xs="http://www.w3.org/2001/XMLSchema" xmlns:p="http://schemas.microsoft.com/office/2006/metadata/properties" xmlns:ns2="787772fa-e80e-4196-8492-c382f620fc1d" targetNamespace="http://schemas.microsoft.com/office/2006/metadata/properties" ma:root="true" ma:fieldsID="6cf2129f6dbd1e407dcdfdc86b74afeb" ns2:_="">
    <xsd:import namespace="787772fa-e80e-4196-8492-c382f620fc1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7772fa-e80e-4196-8492-c382f620fc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C4A2D8E1-AC82-4A2C-A73A-687A8B149F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7772fa-e80e-4196-8492-c382f620fc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20BE78-9FDF-401B-B412-3AA10EC5BEA3}">
  <ds:schemaRefs>
    <ds:schemaRef ds:uri="http://schemas.microsoft.com/office/2006/documentManagement/types"/>
    <ds:schemaRef ds:uri="http://purl.org/dc/elements/1.1/"/>
    <ds:schemaRef ds:uri="http://schemas.openxmlformats.org/package/2006/metadata/core-properties"/>
    <ds:schemaRef ds:uri="http://purl.org/dc/dcmitype/"/>
    <ds:schemaRef ds:uri="http://purl.org/dc/terms/"/>
    <ds:schemaRef ds:uri="http://schemas.microsoft.com/office/2006/metadata/properties"/>
    <ds:schemaRef ds:uri="http://www.w3.org/XML/1998/namespace"/>
    <ds:schemaRef ds:uri="http://schemas.microsoft.com/office/infopath/2007/PartnerControls"/>
    <ds:schemaRef ds:uri="8d33da66-107f-441c-932e-99ffc66d5555"/>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{60E648D9-81EB-41BB-A814-8E86A7291715}tf22797433_win32</Template>
  <TotalTime>0</TotalTime>
  <Words>1305</Words>
  <Application>Microsoft Office PowerPoint</Application>
  <PresentationFormat>Widescreen</PresentationFormat>
  <Paragraphs>186</Paragraphs>
  <Slides>63</Slides>
  <Notes>9</Notes>
  <HiddenSlides>0</HiddenSlides>
  <MMClips>1</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AngleLinesVTI</vt:lpstr>
      <vt:lpstr>HOUSING PRICE PREDICTION</vt:lpstr>
      <vt:lpstr>AGENDA</vt:lpstr>
      <vt:lpstr>Execute summary</vt:lpstr>
      <vt:lpstr>introduction</vt:lpstr>
      <vt:lpstr>Dataset used in the project</vt:lpstr>
      <vt:lpstr>Exploratory data analysis</vt:lpstr>
      <vt:lpstr>PowerPoint Presentation</vt:lpstr>
      <vt:lpstr>1. Data Cleaning</vt:lpstr>
      <vt:lpstr>PowerPoint Presentation</vt:lpstr>
      <vt:lpstr>PowerPoint Presentation</vt:lpstr>
      <vt:lpstr>PowerPoint Presentation</vt:lpstr>
      <vt:lpstr>PowerPoint Presentation</vt:lpstr>
      <vt:lpstr>2. Remodel the dataset</vt:lpstr>
      <vt:lpstr>PowerPoint Presentation</vt:lpstr>
      <vt:lpstr>PowerPoint Presentation</vt:lpstr>
      <vt:lpstr>Distribution of housing price using normal distribution  </vt:lpstr>
      <vt:lpstr>PowerPoint Presentation</vt:lpstr>
      <vt:lpstr>PowerPoint Presentation</vt:lpstr>
      <vt:lpstr>Models used in the project</vt:lpstr>
      <vt:lpstr>EVALUATING model performance  </vt:lpstr>
      <vt:lpstr>Regression model</vt:lpstr>
      <vt:lpstr>Regression model</vt:lpstr>
      <vt:lpstr>Linear regression</vt:lpstr>
      <vt:lpstr>Linear regression</vt:lpstr>
      <vt:lpstr>Linear regression</vt:lpstr>
      <vt:lpstr>Linear regression</vt:lpstr>
      <vt:lpstr>Linear regression</vt:lpstr>
      <vt:lpstr>Linear regression</vt:lpstr>
      <vt:lpstr>Results with Our Dataset</vt:lpstr>
      <vt:lpstr>Ridge regression</vt:lpstr>
      <vt:lpstr>ridge regression</vt:lpstr>
      <vt:lpstr>ridge regression</vt:lpstr>
      <vt:lpstr>ridge regression</vt:lpstr>
      <vt:lpstr>Results with Our Dataset</vt:lpstr>
      <vt:lpstr>Decision Tree</vt:lpstr>
      <vt:lpstr>+ A decision tree is a model composed of a collection of “questions” organized hierarchically in the shape of a tree.   + Each non-leaf node contains a condition, and each leaf node contains a prediction  +The main idea of using a Decision Tree is to create a model that predicts the target variable by learning simple decision rules inferred from the data's features</vt:lpstr>
      <vt:lpstr>+ Advantages:</vt:lpstr>
      <vt:lpstr>+ Drawbacks</vt:lpstr>
      <vt:lpstr>Implementing Decision tree</vt:lpstr>
      <vt:lpstr>Random Forest</vt:lpstr>
      <vt:lpstr>+ A random forest is an ensemble of decision trees in which each decision tree is trained with a specific random noise  + The main idea of using Random Forest is to combine multiple decision trees to create a more robust, accurate, and stable predictive model</vt:lpstr>
      <vt:lpstr>PowerPoint Presentation</vt:lpstr>
      <vt:lpstr>+Advantages </vt:lpstr>
      <vt:lpstr>+ drawbacks</vt:lpstr>
      <vt:lpstr>Implementing random forest</vt:lpstr>
      <vt:lpstr>Gradient boosted decision tree</vt:lpstr>
      <vt:lpstr>1. Gradient boosting</vt:lpstr>
      <vt:lpstr>2. XGboost</vt:lpstr>
      <vt:lpstr>PowerPoint Presentation</vt:lpstr>
      <vt:lpstr>PowerPoint Presentation</vt:lpstr>
      <vt:lpstr>+ Advantages</vt:lpstr>
      <vt:lpstr>+ drawbacks</vt:lpstr>
      <vt:lpstr>Implementing xgboost </vt:lpstr>
      <vt:lpstr>k-nearest neighbors</vt:lpstr>
      <vt:lpstr>PowerPoint Presentation</vt:lpstr>
      <vt:lpstr>+ advantages</vt:lpstr>
      <vt:lpstr>+ drawbacks</vt:lpstr>
      <vt:lpstr>Implementing k-nearest neighbors</vt:lpstr>
      <vt:lpstr>Model comparison</vt:lpstr>
      <vt:lpstr>Score judged in Kaggle competition</vt:lpstr>
      <vt:lpstr>conclusion</vt:lpstr>
      <vt:lpstr>PowerPoint Presentation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Hiếu Nguyễn</dc:creator>
  <cp:lastModifiedBy>Nguyen Vuong Trung Hieu 20235496</cp:lastModifiedBy>
  <cp:revision>4</cp:revision>
  <dcterms:created xsi:type="dcterms:W3CDTF">2024-12-22T16:25:31Z</dcterms:created>
  <dcterms:modified xsi:type="dcterms:W3CDTF">2024-12-30T22:03:58Z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0x010100E26FF5105935A047949EC15A29E8956A</vt:lpwstr>
  </property>
</Properties>
</file>